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1"/>
  </p:sldMasterIdLst>
  <p:notesMasterIdLst>
    <p:notesMasterId r:id="rId97"/>
  </p:notesMasterIdLst>
  <p:handoutMasterIdLst>
    <p:handoutMasterId r:id="rId98"/>
  </p:handoutMasterIdLst>
  <p:sldIdLst>
    <p:sldId id="1027" r:id="rId2"/>
    <p:sldId id="1206" r:id="rId3"/>
    <p:sldId id="1277" r:id="rId4"/>
    <p:sldId id="1278" r:id="rId5"/>
    <p:sldId id="1249" r:id="rId6"/>
    <p:sldId id="1276" r:id="rId7"/>
    <p:sldId id="1240" r:id="rId8"/>
    <p:sldId id="1296" r:id="rId9"/>
    <p:sldId id="1217" r:id="rId10"/>
    <p:sldId id="1229" r:id="rId11"/>
    <p:sldId id="1280" r:id="rId12"/>
    <p:sldId id="1279" r:id="rId13"/>
    <p:sldId id="1220" r:id="rId14"/>
    <p:sldId id="1219" r:id="rId15"/>
    <p:sldId id="1197" r:id="rId16"/>
    <p:sldId id="1282" r:id="rId17"/>
    <p:sldId id="1281" r:id="rId18"/>
    <p:sldId id="1233" r:id="rId19"/>
    <p:sldId id="1234" r:id="rId20"/>
    <p:sldId id="1235" r:id="rId21"/>
    <p:sldId id="1236" r:id="rId22"/>
    <p:sldId id="1209" r:id="rId23"/>
    <p:sldId id="1230" r:id="rId24"/>
    <p:sldId id="1207" r:id="rId25"/>
    <p:sldId id="1245" r:id="rId26"/>
    <p:sldId id="1246" r:id="rId27"/>
    <p:sldId id="1247" r:id="rId28"/>
    <p:sldId id="1237" r:id="rId29"/>
    <p:sldId id="1198" r:id="rId30"/>
    <p:sldId id="1222" r:id="rId31"/>
    <p:sldId id="1272" r:id="rId32"/>
    <p:sldId id="1273" r:id="rId33"/>
    <p:sldId id="1274" r:id="rId34"/>
    <p:sldId id="1210" r:id="rId35"/>
    <p:sldId id="1241" r:id="rId36"/>
    <p:sldId id="1242" r:id="rId37"/>
    <p:sldId id="1243" r:id="rId38"/>
    <p:sldId id="1212" r:id="rId39"/>
    <p:sldId id="1250" r:id="rId40"/>
    <p:sldId id="1224" r:id="rId41"/>
    <p:sldId id="1225" r:id="rId42"/>
    <p:sldId id="1226" r:id="rId43"/>
    <p:sldId id="1227" r:id="rId44"/>
    <p:sldId id="1238" r:id="rId45"/>
    <p:sldId id="1221" r:id="rId46"/>
    <p:sldId id="1223" r:id="rId47"/>
    <p:sldId id="1248" r:id="rId48"/>
    <p:sldId id="1289" r:id="rId49"/>
    <p:sldId id="1285" r:id="rId50"/>
    <p:sldId id="1287" r:id="rId51"/>
    <p:sldId id="1288" r:id="rId52"/>
    <p:sldId id="1290" r:id="rId53"/>
    <p:sldId id="1295" r:id="rId54"/>
    <p:sldId id="1293" r:id="rId55"/>
    <p:sldId id="1294" r:id="rId56"/>
    <p:sldId id="1199" r:id="rId57"/>
    <p:sldId id="1213" r:id="rId58"/>
    <p:sldId id="1216" r:id="rId59"/>
    <p:sldId id="1215" r:id="rId60"/>
    <p:sldId id="1214" r:id="rId61"/>
    <p:sldId id="1251" r:id="rId62"/>
    <p:sldId id="1252" r:id="rId63"/>
    <p:sldId id="1253" r:id="rId64"/>
    <p:sldId id="1254" r:id="rId65"/>
    <p:sldId id="1255" r:id="rId66"/>
    <p:sldId id="1256" r:id="rId67"/>
    <p:sldId id="1257" r:id="rId68"/>
    <p:sldId id="1258" r:id="rId69"/>
    <p:sldId id="1259" r:id="rId70"/>
    <p:sldId id="1260" r:id="rId71"/>
    <p:sldId id="1261" r:id="rId72"/>
    <p:sldId id="1262" r:id="rId73"/>
    <p:sldId id="1263" r:id="rId74"/>
    <p:sldId id="1264" r:id="rId75"/>
    <p:sldId id="1265" r:id="rId76"/>
    <p:sldId id="1266" r:id="rId77"/>
    <p:sldId id="1267" r:id="rId78"/>
    <p:sldId id="1268" r:id="rId79"/>
    <p:sldId id="1269" r:id="rId80"/>
    <p:sldId id="1270" r:id="rId81"/>
    <p:sldId id="1271" r:id="rId82"/>
    <p:sldId id="1239" r:id="rId83"/>
    <p:sldId id="1283" r:id="rId84"/>
    <p:sldId id="1286" r:id="rId85"/>
    <p:sldId id="1284" r:id="rId86"/>
    <p:sldId id="1205" r:id="rId87"/>
    <p:sldId id="1201" r:id="rId88"/>
    <p:sldId id="1202" r:id="rId89"/>
    <p:sldId id="1203" r:id="rId90"/>
    <p:sldId id="1204" r:id="rId91"/>
    <p:sldId id="1191" r:id="rId92"/>
    <p:sldId id="1192" r:id="rId93"/>
    <p:sldId id="1193" r:id="rId94"/>
    <p:sldId id="1194" r:id="rId95"/>
    <p:sldId id="1211" r:id="rId96"/>
  </p:sldIdLst>
  <p:sldSz cx="12188825" cy="6858000"/>
  <p:notesSz cx="6858000" cy="9144000"/>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027"/>
            <p14:sldId id="1206"/>
            <p14:sldId id="1277"/>
            <p14:sldId id="1278"/>
            <p14:sldId id="1249"/>
            <p14:sldId id="1276"/>
            <p14:sldId id="1240"/>
            <p14:sldId id="1296"/>
          </p14:sldIdLst>
        </p14:section>
        <p14:section name="Getting a Docker Endpoint" id="{947CAB1F-1CCD-2547-B122-378E04B9DA88}">
          <p14:sldIdLst>
            <p14:sldId id="1217"/>
            <p14:sldId id="1229"/>
            <p14:sldId id="1280"/>
            <p14:sldId id="1279"/>
            <p14:sldId id="1220"/>
            <p14:sldId id="1219"/>
          </p14:sldIdLst>
        </p14:section>
        <p14:section name="Docker Introduction" id="{BECE23A3-7BC9-3A4D-885F-B8CE2BE43864}">
          <p14:sldIdLst>
            <p14:sldId id="1197"/>
            <p14:sldId id="1282"/>
            <p14:sldId id="1281"/>
            <p14:sldId id="1233"/>
            <p14:sldId id="1234"/>
            <p14:sldId id="1235"/>
            <p14:sldId id="1236"/>
            <p14:sldId id="1209"/>
          </p14:sldIdLst>
        </p14:section>
        <p14:section name="Docker Objects" id="{0B5D4097-BF62-9F4D-8479-34D52493E49C}">
          <p14:sldIdLst>
            <p14:sldId id="1230"/>
            <p14:sldId id="1207"/>
            <p14:sldId id="1245"/>
            <p14:sldId id="1246"/>
            <p14:sldId id="1247"/>
            <p14:sldId id="1237"/>
          </p14:sldIdLst>
        </p14:section>
        <p14:section name="Initial Hands-on" id="{67AADAF9-2244-914C-AC0F-98B9C826CDEC}">
          <p14:sldIdLst>
            <p14:sldId id="1198"/>
            <p14:sldId id="1222"/>
            <p14:sldId id="1272"/>
            <p14:sldId id="1273"/>
            <p14:sldId id="1274"/>
            <p14:sldId id="1210"/>
            <p14:sldId id="1241"/>
            <p14:sldId id="1242"/>
            <p14:sldId id="1243"/>
            <p14:sldId id="1212"/>
            <p14:sldId id="1250"/>
            <p14:sldId id="1224"/>
            <p14:sldId id="1225"/>
            <p14:sldId id="1226"/>
            <p14:sldId id="1227"/>
            <p14:sldId id="1238"/>
          </p14:sldIdLst>
        </p14:section>
        <p14:section name="Operating Containers" id="{7C211A70-579C-F648-93B1-6F5FD390EB1D}">
          <p14:sldIdLst>
            <p14:sldId id="1221"/>
            <p14:sldId id="1223"/>
            <p14:sldId id="1248"/>
          </p14:sldIdLst>
        </p14:section>
        <p14:section name="Orchestration" id="{02CBD72B-29B0-AA47-A110-08BF6523110F}">
          <p14:sldIdLst>
            <p14:sldId id="1289"/>
            <p14:sldId id="1285"/>
            <p14:sldId id="1287"/>
            <p14:sldId id="1288"/>
            <p14:sldId id="1290"/>
            <p14:sldId id="1295"/>
            <p14:sldId id="1293"/>
            <p14:sldId id="1294"/>
          </p14:sldIdLst>
        </p14:section>
        <p14:section name="Storage" id="{A3897AE9-96CD-E947-95DA-BAFA3C965872}">
          <p14:sldIdLst>
            <p14:sldId id="1199"/>
            <p14:sldId id="1213"/>
            <p14:sldId id="1216"/>
            <p14:sldId id="1215"/>
            <p14:sldId id="1214"/>
            <p14:sldId id="1251"/>
            <p14:sldId id="1252"/>
            <p14:sldId id="1253"/>
            <p14:sldId id="1254"/>
            <p14:sldId id="1255"/>
            <p14:sldId id="1256"/>
            <p14:sldId id="1257"/>
            <p14:sldId id="1258"/>
          </p14:sldIdLst>
        </p14:section>
        <p14:section name="Networking" id="{A9FE2036-8C0B-0842-AABB-028EA1BAC2A5}">
          <p14:sldIdLst>
            <p14:sldId id="1259"/>
            <p14:sldId id="1260"/>
            <p14:sldId id="1261"/>
            <p14:sldId id="1262"/>
            <p14:sldId id="1263"/>
            <p14:sldId id="1264"/>
            <p14:sldId id="1265"/>
            <p14:sldId id="1266"/>
            <p14:sldId id="1267"/>
            <p14:sldId id="1268"/>
            <p14:sldId id="1269"/>
            <p14:sldId id="1270"/>
            <p14:sldId id="1271"/>
          </p14:sldIdLst>
        </p14:section>
        <p14:section name="Security" id="{49F381F7-21CF-054F-AEFD-4E444780681E}">
          <p14:sldIdLst>
            <p14:sldId id="1239"/>
          </p14:sldIdLst>
        </p14:section>
        <p14:section name="CI/CD" id="{909E7FCB-C769-8644-BB07-87219061B7CA}">
          <p14:sldIdLst>
            <p14:sldId id="1283"/>
            <p14:sldId id="1286"/>
            <p14:sldId id="1284"/>
          </p14:sldIdLst>
        </p14:section>
        <p14:section name="Phases of Adoption" id="{995A7933-4372-B14A-B6B6-E1D0D0963153}">
          <p14:sldIdLst>
            <p14:sldId id="1205"/>
            <p14:sldId id="1201"/>
            <p14:sldId id="1202"/>
            <p14:sldId id="1203"/>
            <p14:sldId id="1204"/>
          </p14:sldIdLst>
        </p14:section>
        <p14:section name="Booting Details" id="{DC526FCA-8A30-584E-8265-BBE253F5D060}">
          <p14:sldIdLst>
            <p14:sldId id="1191"/>
            <p14:sldId id="1192"/>
            <p14:sldId id="1193"/>
            <p14:sldId id="1194"/>
            <p14:sldId id="12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5" autoAdjust="0"/>
    <p:restoredTop sz="76365" autoAdjust="0"/>
  </p:normalViewPr>
  <p:slideViewPr>
    <p:cSldViewPr snapToGrid="0" snapToObjects="1">
      <p:cViewPr varScale="1">
        <p:scale>
          <a:sx n="98" d="100"/>
          <a:sy n="98" d="100"/>
        </p:scale>
        <p:origin x="808" y="192"/>
      </p:cViewPr>
      <p:guideLst/>
    </p:cSldViewPr>
  </p:slideViewPr>
  <p:outlineViewPr>
    <p:cViewPr>
      <p:scale>
        <a:sx n="33" d="100"/>
        <a:sy n="33" d="100"/>
      </p:scale>
      <p:origin x="0" y="-7448"/>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3/1/18</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3/1/18</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99361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default bridge network</a:t>
            </a:r>
          </a:p>
          <a:p>
            <a:r>
              <a:rPr lang="en-GB" dirty="0"/>
              <a:t>Run </a:t>
            </a:r>
            <a:r>
              <a:rPr lang="en-GB" dirty="0" err="1">
                <a:latin typeface="Courier New" panose="02070309020205020404" pitchFamily="49" charset="0"/>
                <a:cs typeface="Courier New" panose="02070309020205020404" pitchFamily="49" charset="0"/>
              </a:rPr>
              <a:t>ifconfig</a:t>
            </a:r>
            <a:r>
              <a:rPr lang="en-GB" dirty="0"/>
              <a:t> on the container host to see</a:t>
            </a:r>
          </a:p>
          <a:p>
            <a:r>
              <a:rPr lang="en-GB" dirty="0"/>
              <a:t>The containers each get a virtual Ethernet interface (</a:t>
            </a:r>
            <a:r>
              <a:rPr lang="en-GB" dirty="0" err="1">
                <a:latin typeface="Courier New" panose="02070309020205020404" pitchFamily="49" charset="0"/>
                <a:cs typeface="Courier New" panose="02070309020205020404" pitchFamily="49" charset="0"/>
              </a:rPr>
              <a:t>vethXXX</a:t>
            </a:r>
            <a:r>
              <a:rPr lang="en-GB" dirty="0"/>
              <a:t>) which connects through docker0 </a:t>
            </a:r>
          </a:p>
          <a:p>
            <a:pPr lvl="1"/>
            <a:r>
              <a:rPr lang="en-GB" dirty="0"/>
              <a:t>This is default behaviour</a:t>
            </a:r>
          </a:p>
          <a:p>
            <a:pPr lvl="1"/>
            <a:r>
              <a:rPr lang="en-GB" dirty="0"/>
              <a:t>Containers don’t have to connect to this bridge</a:t>
            </a:r>
          </a:p>
          <a:p>
            <a:pPr lvl="1"/>
            <a:r>
              <a:rPr lang="en-GB" dirty="0">
                <a:latin typeface="Courier New" panose="02070309020205020404" pitchFamily="49" charset="0"/>
                <a:cs typeface="Courier New" panose="02070309020205020404" pitchFamily="49" charset="0"/>
              </a:rPr>
              <a:t>docker run --network=&lt;NETWORK&gt;</a:t>
            </a:r>
            <a:r>
              <a:rPr lang="en-GB" dirty="0"/>
              <a:t> can be used to override</a:t>
            </a:r>
          </a:p>
          <a:p>
            <a:r>
              <a:rPr lang="en-GB" dirty="0"/>
              <a:t>What networks are there on container host? </a:t>
            </a:r>
          </a:p>
          <a:p>
            <a:pPr lvl="1"/>
            <a:r>
              <a:rPr lang="en-GB" dirty="0"/>
              <a:t>To list the networks: </a:t>
            </a:r>
            <a:r>
              <a:rPr lang="en-GB" dirty="0">
                <a:latin typeface="Courier New" panose="02070309020205020404" pitchFamily="49" charset="0"/>
                <a:cs typeface="Courier New" panose="02070309020205020404" pitchFamily="49" charset="0"/>
              </a:rPr>
              <a:t>docker network ls</a:t>
            </a:r>
          </a:p>
          <a:p>
            <a:pPr lvl="1"/>
            <a:r>
              <a:rPr lang="en-GB" dirty="0">
                <a:latin typeface="Courier New" panose="02070309020205020404" pitchFamily="49" charset="0"/>
                <a:cs typeface="Courier New" panose="02070309020205020404" pitchFamily="49" charset="0"/>
              </a:rPr>
              <a:t>Bridge, none, host</a:t>
            </a:r>
          </a:p>
          <a:p>
            <a:endParaRPr lang="en-GB" dirty="0"/>
          </a:p>
          <a:p>
            <a:r>
              <a:rPr lang="en-GB" dirty="0"/>
              <a:t>The none network allows a container to be added to a container specific stack</a:t>
            </a:r>
          </a:p>
          <a:p>
            <a:r>
              <a:rPr lang="en-GB" dirty="0"/>
              <a:t>If you ran </a:t>
            </a:r>
            <a:r>
              <a:rPr lang="en-GB" dirty="0" err="1">
                <a:latin typeface="Courier New" panose="02070309020205020404" pitchFamily="49" charset="0"/>
                <a:cs typeface="Courier New" panose="02070309020205020404" pitchFamily="49" charset="0"/>
              </a:rPr>
              <a:t>ifconfig</a:t>
            </a:r>
            <a:r>
              <a:rPr lang="en-GB" dirty="0"/>
              <a:t> inside a Linux container that was connected to “none”, you would only have loopback interface</a:t>
            </a:r>
          </a:p>
          <a:p>
            <a:br>
              <a:rPr lang="en-GB" dirty="0"/>
            </a:br>
            <a:r>
              <a:rPr lang="en-GB" dirty="0"/>
              <a:t>The host network adds the container to the host’s network stack with no isolation between host machine and container</a:t>
            </a:r>
          </a:p>
          <a:p>
            <a:pPr lvl="1"/>
            <a:r>
              <a:rPr lang="en-GB" dirty="0"/>
              <a:t>E.g. use port 80 on container, is using port 80 on the host</a:t>
            </a:r>
          </a:p>
          <a:p>
            <a:endParaRPr lang="en-GB" dirty="0"/>
          </a:p>
          <a:p>
            <a:r>
              <a:rPr lang="en-GB" dirty="0"/>
              <a:t>The none and host networks are not directly configurable</a:t>
            </a:r>
          </a:p>
          <a:p>
            <a:r>
              <a:rPr lang="en-GB" dirty="0"/>
              <a:t>The docker0 bridge network can be modified with </a:t>
            </a:r>
            <a:r>
              <a:rPr lang="en-GB" dirty="0">
                <a:latin typeface="Courier New" panose="02070309020205020404" pitchFamily="49" charset="0"/>
                <a:cs typeface="Courier New" panose="02070309020205020404" pitchFamily="49" charset="0"/>
              </a:rPr>
              <a:t>docker inspect bridge</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69</a:t>
            </a:fld>
            <a:endParaRPr lang="en-GB"/>
          </a:p>
        </p:txBody>
      </p:sp>
    </p:spTree>
    <p:extLst>
      <p:ext uri="{BB962C8B-B14F-4D97-AF65-F5344CB8AC3E}">
        <p14:creationId xmlns:p14="http://schemas.microsoft.com/office/powerpoint/2010/main" val="15300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default bridge network</a:t>
            </a:r>
          </a:p>
          <a:p>
            <a:r>
              <a:rPr lang="en-GB" dirty="0"/>
              <a:t>Run </a:t>
            </a:r>
            <a:r>
              <a:rPr lang="en-GB" dirty="0" err="1">
                <a:latin typeface="Courier New" panose="02070309020205020404" pitchFamily="49" charset="0"/>
                <a:cs typeface="Courier New" panose="02070309020205020404" pitchFamily="49" charset="0"/>
              </a:rPr>
              <a:t>ifconfig</a:t>
            </a:r>
            <a:r>
              <a:rPr lang="en-GB" dirty="0"/>
              <a:t> on the container host to see</a:t>
            </a:r>
          </a:p>
          <a:p>
            <a:r>
              <a:rPr lang="en-GB" dirty="0"/>
              <a:t>The containers each get a virtual Ethernet interface (</a:t>
            </a:r>
            <a:r>
              <a:rPr lang="en-GB" dirty="0" err="1">
                <a:latin typeface="Courier New" panose="02070309020205020404" pitchFamily="49" charset="0"/>
                <a:cs typeface="Courier New" panose="02070309020205020404" pitchFamily="49" charset="0"/>
              </a:rPr>
              <a:t>vethXXX</a:t>
            </a:r>
            <a:r>
              <a:rPr lang="en-GB" dirty="0"/>
              <a:t>) which connects through docker0 </a:t>
            </a:r>
          </a:p>
          <a:p>
            <a:pPr lvl="1"/>
            <a:r>
              <a:rPr lang="en-GB" dirty="0"/>
              <a:t>This is default behaviour</a:t>
            </a:r>
          </a:p>
          <a:p>
            <a:pPr lvl="1"/>
            <a:r>
              <a:rPr lang="en-GB" dirty="0"/>
              <a:t>Containers don’t have to connect to this bridge</a:t>
            </a:r>
          </a:p>
          <a:p>
            <a:pPr lvl="1"/>
            <a:r>
              <a:rPr lang="en-GB" dirty="0">
                <a:latin typeface="Courier New" panose="02070309020205020404" pitchFamily="49" charset="0"/>
                <a:cs typeface="Courier New" panose="02070309020205020404" pitchFamily="49" charset="0"/>
              </a:rPr>
              <a:t>docker run --network=&lt;NETWORK&gt;</a:t>
            </a:r>
            <a:r>
              <a:rPr lang="en-GB" dirty="0"/>
              <a:t> can be used to override</a:t>
            </a:r>
          </a:p>
          <a:p>
            <a:r>
              <a:rPr lang="en-GB" dirty="0"/>
              <a:t>What networks are there on container host? </a:t>
            </a:r>
          </a:p>
          <a:p>
            <a:pPr lvl="1"/>
            <a:r>
              <a:rPr lang="en-GB" dirty="0"/>
              <a:t>To list the networks: </a:t>
            </a:r>
            <a:r>
              <a:rPr lang="en-GB" dirty="0">
                <a:latin typeface="Courier New" panose="02070309020205020404" pitchFamily="49" charset="0"/>
                <a:cs typeface="Courier New" panose="02070309020205020404" pitchFamily="49" charset="0"/>
              </a:rPr>
              <a:t>docker network ls</a:t>
            </a:r>
          </a:p>
          <a:p>
            <a:pPr lvl="1"/>
            <a:r>
              <a:rPr lang="en-GB" dirty="0">
                <a:latin typeface="Courier New" panose="02070309020205020404" pitchFamily="49" charset="0"/>
                <a:cs typeface="Courier New" panose="02070309020205020404" pitchFamily="49" charset="0"/>
              </a:rPr>
              <a:t>Bridge, none, host</a:t>
            </a:r>
          </a:p>
          <a:p>
            <a:endParaRPr lang="en-GB" dirty="0"/>
          </a:p>
          <a:p>
            <a:r>
              <a:rPr lang="en-GB" dirty="0"/>
              <a:t>The none network allows a container to be added to a container specific stack</a:t>
            </a:r>
          </a:p>
          <a:p>
            <a:r>
              <a:rPr lang="en-GB" dirty="0"/>
              <a:t>If you ran </a:t>
            </a:r>
            <a:r>
              <a:rPr lang="en-GB" dirty="0" err="1">
                <a:latin typeface="Courier New" panose="02070309020205020404" pitchFamily="49" charset="0"/>
                <a:cs typeface="Courier New" panose="02070309020205020404" pitchFamily="49" charset="0"/>
              </a:rPr>
              <a:t>ifconfig</a:t>
            </a:r>
            <a:r>
              <a:rPr lang="en-GB" dirty="0"/>
              <a:t> inside a Linux container that was connected to “none”, you would only have loopback interface</a:t>
            </a:r>
          </a:p>
          <a:p>
            <a:br>
              <a:rPr lang="en-GB" dirty="0"/>
            </a:br>
            <a:r>
              <a:rPr lang="en-GB" dirty="0"/>
              <a:t>The host network adds the container to the host’s network stack with no isolation between host machine and container</a:t>
            </a:r>
          </a:p>
          <a:p>
            <a:pPr lvl="1"/>
            <a:r>
              <a:rPr lang="en-GB" dirty="0"/>
              <a:t>E.g. use port 80 on container, is using port 80 on the host</a:t>
            </a:r>
          </a:p>
          <a:p>
            <a:endParaRPr lang="en-GB" dirty="0"/>
          </a:p>
          <a:p>
            <a:r>
              <a:rPr lang="en-GB" dirty="0"/>
              <a:t>The none and host networks are not directly configurable</a:t>
            </a:r>
          </a:p>
          <a:p>
            <a:r>
              <a:rPr lang="en-GB" dirty="0"/>
              <a:t>The docker0 bridge network can be modified with </a:t>
            </a:r>
            <a:r>
              <a:rPr lang="en-GB" dirty="0">
                <a:latin typeface="Courier New" panose="02070309020205020404" pitchFamily="49" charset="0"/>
                <a:cs typeface="Courier New" panose="02070309020205020404" pitchFamily="49" charset="0"/>
              </a:rPr>
              <a:t>docker inspect bridge</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72</a:t>
            </a:fld>
            <a:endParaRPr lang="en-GB"/>
          </a:p>
        </p:txBody>
      </p:sp>
    </p:spTree>
    <p:extLst>
      <p:ext uri="{BB962C8B-B14F-4D97-AF65-F5344CB8AC3E}">
        <p14:creationId xmlns:p14="http://schemas.microsoft.com/office/powerpoint/2010/main" val="2986214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t>
            </a:r>
            <a:r>
              <a:rPr lang="en-GB" dirty="0" err="1"/>
              <a:t>autoscaling</a:t>
            </a:r>
            <a:r>
              <a:rPr lang="en-GB" dirty="0"/>
              <a:t> up or down (more containers)</a:t>
            </a:r>
          </a:p>
          <a:p>
            <a:r>
              <a:rPr lang="en-GB" dirty="0"/>
              <a:t>Think about adding more nodes – shouldn’t care in app</a:t>
            </a:r>
          </a:p>
          <a:p>
            <a:r>
              <a:rPr lang="en-GB" dirty="0"/>
              <a:t>Think about new micro-services – we don’t care about underlying we just want app to deliver service</a:t>
            </a:r>
          </a:p>
        </p:txBody>
      </p:sp>
      <p:sp>
        <p:nvSpPr>
          <p:cNvPr id="4" name="Slide Number Placeholder 3"/>
          <p:cNvSpPr>
            <a:spLocks noGrp="1"/>
          </p:cNvSpPr>
          <p:nvPr>
            <p:ph type="sldNum" sz="quarter" idx="10"/>
          </p:nvPr>
        </p:nvSpPr>
        <p:spPr/>
        <p:txBody>
          <a:bodyPr/>
          <a:lstStyle/>
          <a:p>
            <a:fld id="{542C5783-715D-41B3-8A2D-E6ADED52B319}" type="slidenum">
              <a:rPr lang="en-GB" smtClean="0"/>
              <a:t>74</a:t>
            </a:fld>
            <a:endParaRPr lang="en-GB"/>
          </a:p>
        </p:txBody>
      </p:sp>
    </p:spTree>
    <p:extLst>
      <p:ext uri="{BB962C8B-B14F-4D97-AF65-F5344CB8AC3E}">
        <p14:creationId xmlns:p14="http://schemas.microsoft.com/office/powerpoint/2010/main" val="336821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plug-in network providers</a:t>
            </a:r>
          </a:p>
        </p:txBody>
      </p:sp>
      <p:sp>
        <p:nvSpPr>
          <p:cNvPr id="4" name="Slide Number Placeholder 3"/>
          <p:cNvSpPr>
            <a:spLocks noGrp="1"/>
          </p:cNvSpPr>
          <p:nvPr>
            <p:ph type="sldNum" sz="quarter" idx="10"/>
          </p:nvPr>
        </p:nvSpPr>
        <p:spPr/>
        <p:txBody>
          <a:bodyPr/>
          <a:lstStyle/>
          <a:p>
            <a:fld id="{542C5783-715D-41B3-8A2D-E6ADED52B319}" type="slidenum">
              <a:rPr lang="en-GB" smtClean="0"/>
              <a:t>75</a:t>
            </a:fld>
            <a:endParaRPr lang="en-GB"/>
          </a:p>
        </p:txBody>
      </p:sp>
    </p:spTree>
    <p:extLst>
      <p:ext uri="{BB962C8B-B14F-4D97-AF65-F5344CB8AC3E}">
        <p14:creationId xmlns:p14="http://schemas.microsoft.com/office/powerpoint/2010/main" val="3668969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as we are learning VMware PKS, our container orchestration platform is Kubernetes</a:t>
            </a:r>
          </a:p>
          <a:p>
            <a:r>
              <a:rPr lang="en-GB" dirty="0"/>
              <a:t>Kubernetes can use container runtime of Docker or </a:t>
            </a:r>
            <a:r>
              <a:rPr lang="en-GB" dirty="0" err="1"/>
              <a:t>rckt</a:t>
            </a:r>
            <a:endParaRPr lang="en-GB" dirty="0"/>
          </a:p>
          <a:p>
            <a:r>
              <a:rPr lang="en-GB" dirty="0"/>
              <a:t>Kubernetes networking is implemented using CNI specification rather than Docker native CNM specification</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77</a:t>
            </a:fld>
            <a:endParaRPr lang="en-GB"/>
          </a:p>
        </p:txBody>
      </p:sp>
    </p:spTree>
    <p:extLst>
      <p:ext uri="{BB962C8B-B14F-4D97-AF65-F5344CB8AC3E}">
        <p14:creationId xmlns:p14="http://schemas.microsoft.com/office/powerpoint/2010/main" val="2519409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81</a:t>
            </a:fld>
            <a:endParaRPr lang="en-GB"/>
          </a:p>
        </p:txBody>
      </p:sp>
    </p:spTree>
    <p:extLst>
      <p:ext uri="{BB962C8B-B14F-4D97-AF65-F5344CB8AC3E}">
        <p14:creationId xmlns:p14="http://schemas.microsoft.com/office/powerpoint/2010/main" val="2563522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86</a:t>
            </a:fld>
            <a:endParaRPr lang="en-US"/>
          </a:p>
        </p:txBody>
      </p:sp>
    </p:spTree>
    <p:extLst>
      <p:ext uri="{BB962C8B-B14F-4D97-AF65-F5344CB8AC3E}">
        <p14:creationId xmlns:p14="http://schemas.microsoft.com/office/powerpoint/2010/main" val="4280101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87</a:t>
            </a:fld>
            <a:endParaRPr lang="en-US"/>
          </a:p>
        </p:txBody>
      </p:sp>
    </p:spTree>
    <p:extLst>
      <p:ext uri="{BB962C8B-B14F-4D97-AF65-F5344CB8AC3E}">
        <p14:creationId xmlns:p14="http://schemas.microsoft.com/office/powerpoint/2010/main" val="862200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88</a:t>
            </a:fld>
            <a:endParaRPr lang="en-US"/>
          </a:p>
        </p:txBody>
      </p:sp>
    </p:spTree>
    <p:extLst>
      <p:ext uri="{BB962C8B-B14F-4D97-AF65-F5344CB8AC3E}">
        <p14:creationId xmlns:p14="http://schemas.microsoft.com/office/powerpoint/2010/main" val="418465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89</a:t>
            </a:fld>
            <a:endParaRPr lang="en-US"/>
          </a:p>
        </p:txBody>
      </p:sp>
    </p:spTree>
    <p:extLst>
      <p:ext uri="{BB962C8B-B14F-4D97-AF65-F5344CB8AC3E}">
        <p14:creationId xmlns:p14="http://schemas.microsoft.com/office/powerpoint/2010/main" val="231027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15</a:t>
            </a:fld>
            <a:endParaRPr lang="en-US"/>
          </a:p>
        </p:txBody>
      </p:sp>
    </p:spTree>
    <p:extLst>
      <p:ext uri="{BB962C8B-B14F-4D97-AF65-F5344CB8AC3E}">
        <p14:creationId xmlns:p14="http://schemas.microsoft.com/office/powerpoint/2010/main" val="372786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90</a:t>
            </a:fld>
            <a:endParaRPr lang="en-US"/>
          </a:p>
        </p:txBody>
      </p:sp>
    </p:spTree>
    <p:extLst>
      <p:ext uri="{BB962C8B-B14F-4D97-AF65-F5344CB8AC3E}">
        <p14:creationId xmlns:p14="http://schemas.microsoft.com/office/powerpoint/2010/main" val="2477287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22</a:t>
            </a:fld>
            <a:endParaRPr lang="en-US"/>
          </a:p>
        </p:txBody>
      </p:sp>
    </p:spTree>
    <p:extLst>
      <p:ext uri="{BB962C8B-B14F-4D97-AF65-F5344CB8AC3E}">
        <p14:creationId xmlns:p14="http://schemas.microsoft.com/office/powerpoint/2010/main" val="707789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24</a:t>
            </a:fld>
            <a:endParaRPr lang="en-US"/>
          </a:p>
        </p:txBody>
      </p:sp>
    </p:spTree>
    <p:extLst>
      <p:ext uri="{BB962C8B-B14F-4D97-AF65-F5344CB8AC3E}">
        <p14:creationId xmlns:p14="http://schemas.microsoft.com/office/powerpoint/2010/main" val="308322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25</a:t>
            </a:fld>
            <a:endParaRPr lang="en-US"/>
          </a:p>
        </p:txBody>
      </p:sp>
    </p:spTree>
    <p:extLst>
      <p:ext uri="{BB962C8B-B14F-4D97-AF65-F5344CB8AC3E}">
        <p14:creationId xmlns:p14="http://schemas.microsoft.com/office/powerpoint/2010/main" val="1387839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26</a:t>
            </a:fld>
            <a:endParaRPr lang="en-US"/>
          </a:p>
        </p:txBody>
      </p:sp>
    </p:spTree>
    <p:extLst>
      <p:ext uri="{BB962C8B-B14F-4D97-AF65-F5344CB8AC3E}">
        <p14:creationId xmlns:p14="http://schemas.microsoft.com/office/powerpoint/2010/main" val="180031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27</a:t>
            </a:fld>
            <a:endParaRPr lang="en-US"/>
          </a:p>
        </p:txBody>
      </p:sp>
    </p:spTree>
    <p:extLst>
      <p:ext uri="{BB962C8B-B14F-4D97-AF65-F5344CB8AC3E}">
        <p14:creationId xmlns:p14="http://schemas.microsoft.com/office/powerpoint/2010/main" val="169495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29</a:t>
            </a:fld>
            <a:endParaRPr lang="en-US"/>
          </a:p>
        </p:txBody>
      </p:sp>
    </p:spTree>
    <p:extLst>
      <p:ext uri="{BB962C8B-B14F-4D97-AF65-F5344CB8AC3E}">
        <p14:creationId xmlns:p14="http://schemas.microsoft.com/office/powerpoint/2010/main" val="1786086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56</a:t>
            </a:fld>
            <a:endParaRPr lang="en-US"/>
          </a:p>
        </p:txBody>
      </p:sp>
    </p:spTree>
    <p:extLst>
      <p:ext uri="{BB962C8B-B14F-4D97-AF65-F5344CB8AC3E}">
        <p14:creationId xmlns:p14="http://schemas.microsoft.com/office/powerpoint/2010/main" val="2825055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Drag picture to placeholder or click icon to add</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a:t>Drag picture to placeholder or click icon to add</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2" y="330200"/>
            <a:ext cx="10969943"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E533487-C09C-4160-AF66-D3DB08B140F5}" type="slidenum">
              <a:rPr lang="en-GB" smtClean="0"/>
              <a:t>‹#›</a:t>
            </a:fld>
            <a:endParaRPr lang="en-GB"/>
          </a:p>
        </p:txBody>
      </p:sp>
      <p:sp>
        <p:nvSpPr>
          <p:cNvPr id="7" name="Footer Placeholder 4"/>
          <p:cNvSpPr>
            <a:spLocks noGrp="1"/>
          </p:cNvSpPr>
          <p:nvPr>
            <p:ph type="ftr" sz="quarter" idx="3"/>
          </p:nvPr>
        </p:nvSpPr>
        <p:spPr>
          <a:xfrm>
            <a:off x="7577139" y="6360471"/>
            <a:ext cx="2818847" cy="365125"/>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Tree>
    <p:extLst>
      <p:ext uri="{BB962C8B-B14F-4D97-AF65-F5344CB8AC3E}">
        <p14:creationId xmlns:p14="http://schemas.microsoft.com/office/powerpoint/2010/main" val="3866649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190"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585956" y="6559647"/>
            <a:ext cx="1117309" cy="133350"/>
          </a:xfrm>
          <a:prstGeom prst="rect">
            <a:avLst/>
          </a:prstGeom>
        </p:spPr>
        <p:txBody>
          <a:bodyPr/>
          <a:lstStyle/>
          <a:p>
            <a:fld id="{4DA4AE36-1E95-405C-AB63-ACF1183B5774}" type="datetimeFigureOut">
              <a:rPr lang="en-GB" smtClean="0"/>
              <a:t>01/03/2018</a:t>
            </a:fld>
            <a:endParaRPr lang="en-GB"/>
          </a:p>
        </p:txBody>
      </p:sp>
      <p:sp>
        <p:nvSpPr>
          <p:cNvPr id="7" name="Slide Number Placeholder 6"/>
          <p:cNvSpPr>
            <a:spLocks noGrp="1"/>
          </p:cNvSpPr>
          <p:nvPr>
            <p:ph type="sldNum" sz="quarter" idx="12"/>
          </p:nvPr>
        </p:nvSpPr>
        <p:spPr/>
        <p:txBody>
          <a:bodyPr/>
          <a:lstStyle/>
          <a:p>
            <a:fld id="{7A71151C-580E-45A9-BBF9-853D0F68B0E3}" type="slidenum">
              <a:rPr lang="en-GB" smtClean="0"/>
              <a:t>‹#›</a:t>
            </a:fld>
            <a:endParaRPr lang="en-GB"/>
          </a:p>
        </p:txBody>
      </p:sp>
    </p:spTree>
    <p:extLst>
      <p:ext uri="{BB962C8B-B14F-4D97-AF65-F5344CB8AC3E}">
        <p14:creationId xmlns:p14="http://schemas.microsoft.com/office/powerpoint/2010/main" val="32522492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7A71151C-580E-45A9-BBF9-853D0F68B0E3}" type="slidenum">
              <a:rPr lang="en-GB" smtClean="0"/>
              <a:t>‹#›</a:t>
            </a:fld>
            <a:endParaRPr lang="en-GB"/>
          </a:p>
        </p:txBody>
      </p:sp>
    </p:spTree>
    <p:extLst>
      <p:ext uri="{BB962C8B-B14F-4D97-AF65-F5344CB8AC3E}">
        <p14:creationId xmlns:p14="http://schemas.microsoft.com/office/powerpoint/2010/main" val="215497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 id="2147483904" r:id="rId33"/>
    <p:sldLayoutId id="2147483905" r:id="rId34"/>
    <p:sldLayoutId id="2147483906"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emf"/><Relationship Id="rId18" Type="http://schemas.openxmlformats.org/officeDocument/2006/relationships/image" Target="../media/image30.tif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20" Type="http://schemas.openxmlformats.org/officeDocument/2006/relationships/image" Target="../media/image32.tiff"/><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3.tiff"/><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tiff"/><Relationship Id="rId19" Type="http://schemas.openxmlformats.org/officeDocument/2006/relationships/image" Target="../media/image31.tiff"/><Relationship Id="rId4" Type="http://schemas.openxmlformats.org/officeDocument/2006/relationships/image" Target="../media/image16.jpeg"/><Relationship Id="rId9" Type="http://schemas.openxmlformats.org/officeDocument/2006/relationships/image" Target="../media/image21.tiff"/><Relationship Id="rId1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hyperlink" Target="http://container.training/" TargetMode="External"/><Relationship Id="rId2" Type="http://schemas.openxmlformats.org/officeDocument/2006/relationships/hyperlink" Target="https://github.com/jpetazzo/container.training/"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labs.play-with-docker.com/" TargetMode="Externa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hyperlink" Target="https://labs.play-with-k8s.com/" TargetMode="Externa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tompscanlan/vmware-container-worksho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3.xml"/><Relationship Id="rId5" Type="http://schemas.openxmlformats.org/officeDocument/2006/relationships/image" Target="../media/image55.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4.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hyperlink" Target="https://github.com/go-task/task#installation"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4.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hyperlink" Target="https://github.com/tompscanlan/vmware-container-workshop/tree/master/15-run-jenkins"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labs.play-with-docker.com/"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C1E39-47A3-4DE2-94D6-ACF90DA5B75C}"/>
              </a:ext>
            </a:extLst>
          </p:cNvPr>
          <p:cNvSpPr>
            <a:spLocks noGrp="1"/>
          </p:cNvSpPr>
          <p:nvPr>
            <p:ph type="title"/>
          </p:nvPr>
        </p:nvSpPr>
        <p:spPr/>
        <p:txBody>
          <a:bodyPr/>
          <a:lstStyle/>
          <a:p>
            <a:r>
              <a:rPr lang="en-US" dirty="0"/>
              <a:t>VMware Container Workshop</a:t>
            </a:r>
            <a:br>
              <a:rPr lang="en-US" dirty="0"/>
            </a:br>
            <a:endParaRPr lang="en-US" dirty="0"/>
          </a:p>
        </p:txBody>
      </p:sp>
      <p:sp>
        <p:nvSpPr>
          <p:cNvPr id="6" name="Subtitle 5">
            <a:extLst>
              <a:ext uri="{FF2B5EF4-FFF2-40B4-BE49-F238E27FC236}">
                <a16:creationId xmlns:a16="http://schemas.microsoft.com/office/drawing/2014/main" id="{E9F5EA07-8DDC-4D4D-9AB3-BDA3AABD5294}"/>
              </a:ext>
            </a:extLst>
          </p:cNvPr>
          <p:cNvSpPr>
            <a:spLocks noGrp="1"/>
          </p:cNvSpPr>
          <p:nvPr>
            <p:ph type="subTitle" idx="10"/>
          </p:nvPr>
        </p:nvSpPr>
        <p:spPr/>
        <p:txBody>
          <a:bodyPr/>
          <a:lstStyle/>
          <a:p>
            <a:r>
              <a:rPr lang="en-US" dirty="0"/>
              <a:t>Level 1 &amp; 2</a:t>
            </a:r>
          </a:p>
        </p:txBody>
      </p:sp>
      <p:sp>
        <p:nvSpPr>
          <p:cNvPr id="13" name="Text Placeholder 12">
            <a:extLst>
              <a:ext uri="{FF2B5EF4-FFF2-40B4-BE49-F238E27FC236}">
                <a16:creationId xmlns:a16="http://schemas.microsoft.com/office/drawing/2014/main" id="{8F174FA0-7373-4D5E-8546-C62714ABEB2A}"/>
              </a:ext>
            </a:extLst>
          </p:cNvPr>
          <p:cNvSpPr>
            <a:spLocks noGrp="1"/>
          </p:cNvSpPr>
          <p:nvPr>
            <p:ph type="body" sz="quarter" idx="11"/>
          </p:nvPr>
        </p:nvSpPr>
        <p:spPr/>
        <p:txBody>
          <a:bodyPr/>
          <a:lstStyle/>
          <a:p>
            <a:r>
              <a:rPr lang="is-IS" dirty="0"/>
              <a:t>February 2018</a:t>
            </a:r>
            <a:endParaRPr lang="en-US" dirty="0"/>
          </a:p>
        </p:txBody>
      </p:sp>
    </p:spTree>
    <p:extLst>
      <p:ext uri="{BB962C8B-B14F-4D97-AF65-F5344CB8AC3E}">
        <p14:creationId xmlns:p14="http://schemas.microsoft.com/office/powerpoint/2010/main" val="26930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68A9E7-3FF4-FD4E-AAF6-6FA3C101DE2E}"/>
              </a:ext>
            </a:extLst>
          </p:cNvPr>
          <p:cNvPicPr>
            <a:picLocks noGrp="1" noChangeAspect="1"/>
          </p:cNvPicPr>
          <p:nvPr>
            <p:ph sz="quarter" idx="14"/>
          </p:nvPr>
        </p:nvPicPr>
        <p:blipFill>
          <a:blip r:embed="rId2"/>
          <a:stretch>
            <a:fillRect/>
          </a:stretch>
        </p:blipFill>
        <p:spPr>
          <a:xfrm>
            <a:off x="3912782" y="-86341"/>
            <a:ext cx="8433576" cy="7118990"/>
          </a:xfrm>
        </p:spPr>
      </p:pic>
      <p:sp>
        <p:nvSpPr>
          <p:cNvPr id="3" name="Title 2">
            <a:extLst>
              <a:ext uri="{FF2B5EF4-FFF2-40B4-BE49-F238E27FC236}">
                <a16:creationId xmlns:a16="http://schemas.microsoft.com/office/drawing/2014/main" id="{B84BB0E4-002F-1D49-8915-DCF4646DCF57}"/>
              </a:ext>
            </a:extLst>
          </p:cNvPr>
          <p:cNvSpPr>
            <a:spLocks noGrp="1"/>
          </p:cNvSpPr>
          <p:nvPr>
            <p:ph type="title"/>
          </p:nvPr>
        </p:nvSpPr>
        <p:spPr/>
        <p:txBody>
          <a:bodyPr/>
          <a:lstStyle/>
          <a:p>
            <a:r>
              <a:rPr lang="en-US" dirty="0"/>
              <a:t>Install Docker Locally</a:t>
            </a:r>
          </a:p>
        </p:txBody>
      </p:sp>
      <p:sp>
        <p:nvSpPr>
          <p:cNvPr id="4" name="Subtitle 3">
            <a:extLst>
              <a:ext uri="{FF2B5EF4-FFF2-40B4-BE49-F238E27FC236}">
                <a16:creationId xmlns:a16="http://schemas.microsoft.com/office/drawing/2014/main" id="{14694219-BE0D-D549-B93A-177166D57BD3}"/>
              </a:ext>
            </a:extLst>
          </p:cNvPr>
          <p:cNvSpPr>
            <a:spLocks noGrp="1"/>
          </p:cNvSpPr>
          <p:nvPr>
            <p:ph type="subTitle" idx="10"/>
          </p:nvPr>
        </p:nvSpPr>
        <p:spPr/>
        <p:txBody>
          <a:bodyPr/>
          <a:lstStyle/>
          <a:p>
            <a:endParaRPr lang="en-US"/>
          </a:p>
        </p:txBody>
      </p:sp>
      <p:sp>
        <p:nvSpPr>
          <p:cNvPr id="7" name="TextBox 6">
            <a:extLst>
              <a:ext uri="{FF2B5EF4-FFF2-40B4-BE49-F238E27FC236}">
                <a16:creationId xmlns:a16="http://schemas.microsoft.com/office/drawing/2014/main" id="{A1BD2EBC-3382-1F47-871C-F2FA5AF0ECE5}"/>
              </a:ext>
            </a:extLst>
          </p:cNvPr>
          <p:cNvSpPr txBox="1"/>
          <p:nvPr/>
        </p:nvSpPr>
        <p:spPr>
          <a:xfrm>
            <a:off x="579809" y="1594884"/>
            <a:ext cx="3513726" cy="2800767"/>
          </a:xfrm>
          <a:prstGeom prst="rect">
            <a:avLst/>
          </a:prstGeom>
        </p:spPr>
        <p:txBody>
          <a:bodyPr wrap="square" lIns="0" tIns="0" rIns="0" bIns="0" rtlCol="0">
            <a:spAutoFit/>
          </a:bodyPr>
          <a:lstStyle/>
          <a:p>
            <a:pPr algn="l">
              <a:spcAft>
                <a:spcPts val="600"/>
              </a:spcAft>
            </a:pPr>
            <a:r>
              <a:rPr lang="en-US" dirty="0"/>
              <a:t>Spend the next 15 minutes installing Docker on your laptop or in a Linux VM.</a:t>
            </a:r>
          </a:p>
          <a:p>
            <a:pPr algn="l">
              <a:spcAft>
                <a:spcPts val="600"/>
              </a:spcAft>
            </a:pPr>
            <a:endParaRPr lang="en-US" dirty="0"/>
          </a:p>
          <a:p>
            <a:pPr algn="l">
              <a:spcAft>
                <a:spcPts val="600"/>
              </a:spcAft>
            </a:pPr>
            <a:r>
              <a:rPr lang="en-US" dirty="0"/>
              <a:t>Open a browser to </a:t>
            </a:r>
            <a:r>
              <a:rPr lang="en-US" dirty="0" err="1"/>
              <a:t>docker.com</a:t>
            </a:r>
            <a:r>
              <a:rPr lang="en-US" dirty="0"/>
              <a:t> and find the download link.</a:t>
            </a:r>
          </a:p>
          <a:p>
            <a:pPr algn="l">
              <a:spcAft>
                <a:spcPts val="600"/>
              </a:spcAft>
            </a:pPr>
            <a:endParaRPr lang="en-US" dirty="0"/>
          </a:p>
          <a:p>
            <a:pPr algn="l">
              <a:spcAft>
                <a:spcPts val="600"/>
              </a:spcAft>
            </a:pPr>
            <a:r>
              <a:rPr lang="en-US" dirty="0"/>
              <a:t>When you can run “</a:t>
            </a:r>
            <a:r>
              <a:rPr lang="en-US" dirty="0" err="1">
                <a:latin typeface="Courier" pitchFamily="2" charset="0"/>
              </a:rPr>
              <a:t>docker</a:t>
            </a:r>
            <a:r>
              <a:rPr lang="en-US" dirty="0">
                <a:latin typeface="Courier" pitchFamily="2" charset="0"/>
              </a:rPr>
              <a:t> info</a:t>
            </a:r>
            <a:r>
              <a:rPr lang="en-US" dirty="0"/>
              <a:t>” you are done.</a:t>
            </a:r>
          </a:p>
        </p:txBody>
      </p:sp>
    </p:spTree>
    <p:extLst>
      <p:ext uri="{BB962C8B-B14F-4D97-AF65-F5344CB8AC3E}">
        <p14:creationId xmlns:p14="http://schemas.microsoft.com/office/powerpoint/2010/main" val="12889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Verify it is working</a:t>
            </a:r>
          </a:p>
        </p:txBody>
      </p:sp>
      <p:sp>
        <p:nvSpPr>
          <p:cNvPr id="4" name="Subtitle 3"/>
          <p:cNvSpPr>
            <a:spLocks noGrp="1"/>
          </p:cNvSpPr>
          <p:nvPr>
            <p:ph type="subTitle" idx="10"/>
          </p:nvPr>
        </p:nvSpPr>
        <p:spPr/>
        <p:txBody>
          <a:bodyPr/>
          <a:lstStyle/>
          <a:p>
            <a:pPr>
              <a:spcAft>
                <a:spcPts val="600"/>
              </a:spcAft>
            </a:pPr>
            <a:r>
              <a:rPr lang="en-US" dirty="0"/>
              <a:t>Take a brief break while others finish</a:t>
            </a:r>
          </a:p>
        </p:txBody>
      </p:sp>
      <p:sp>
        <p:nvSpPr>
          <p:cNvPr id="7" name="TextBox 6">
            <a:extLst>
              <a:ext uri="{FF2B5EF4-FFF2-40B4-BE49-F238E27FC236}">
                <a16:creationId xmlns:a16="http://schemas.microsoft.com/office/drawing/2014/main" id="{C27B1BB7-7CF2-624C-84B7-236CE9173CFF}"/>
              </a:ext>
            </a:extLst>
          </p:cNvPr>
          <p:cNvSpPr txBox="1"/>
          <p:nvPr/>
        </p:nvSpPr>
        <p:spPr>
          <a:xfrm>
            <a:off x="927463" y="1841863"/>
            <a:ext cx="7354388" cy="3908762"/>
          </a:xfrm>
          <a:prstGeom prst="rect">
            <a:avLst/>
          </a:prstGeom>
        </p:spPr>
        <p:txBody>
          <a:bodyPr wrap="square" lIns="0" tIns="0" rIns="0" bIns="0" rtlCol="0">
            <a:spAutoFit/>
          </a:bodyPr>
          <a:lstStyle/>
          <a:p>
            <a:pPr algn="l">
              <a:spcAft>
                <a:spcPts val="600"/>
              </a:spcAft>
            </a:pPr>
            <a:r>
              <a:rPr lang="en-US" sz="3200" dirty="0"/>
              <a:t>You are done when</a:t>
            </a:r>
          </a:p>
          <a:p>
            <a:pPr algn="l">
              <a:spcAft>
                <a:spcPts val="600"/>
              </a:spcAft>
            </a:pPr>
            <a:endParaRPr lang="en-US" sz="3200" dirty="0"/>
          </a:p>
          <a:p>
            <a:pPr algn="ctr">
              <a:spcAft>
                <a:spcPts val="600"/>
              </a:spcAft>
            </a:pPr>
            <a:r>
              <a:rPr lang="en-US" sz="3200" dirty="0" err="1">
                <a:latin typeface="Courier" pitchFamily="2" charset="0"/>
              </a:rPr>
              <a:t>docker</a:t>
            </a:r>
            <a:r>
              <a:rPr lang="en-US" sz="3200" dirty="0">
                <a:latin typeface="Courier" pitchFamily="2" charset="0"/>
              </a:rPr>
              <a:t> version</a:t>
            </a:r>
          </a:p>
          <a:p>
            <a:pPr algn="ctr">
              <a:spcAft>
                <a:spcPts val="600"/>
              </a:spcAft>
            </a:pPr>
            <a:r>
              <a:rPr lang="en-US" sz="3200" dirty="0"/>
              <a:t>and</a:t>
            </a:r>
          </a:p>
          <a:p>
            <a:pPr algn="ctr">
              <a:spcAft>
                <a:spcPts val="600"/>
              </a:spcAft>
            </a:pPr>
            <a:r>
              <a:rPr lang="en-US" sz="3200" dirty="0" err="1">
                <a:latin typeface="Courier" pitchFamily="2" charset="0"/>
              </a:rPr>
              <a:t>docker</a:t>
            </a:r>
            <a:r>
              <a:rPr lang="en-US" sz="3200" dirty="0">
                <a:latin typeface="Courier" pitchFamily="2" charset="0"/>
              </a:rPr>
              <a:t> info</a:t>
            </a:r>
          </a:p>
          <a:p>
            <a:pPr algn="l">
              <a:spcAft>
                <a:spcPts val="600"/>
              </a:spcAft>
            </a:pPr>
            <a:endParaRPr lang="en-US" sz="3200" dirty="0"/>
          </a:p>
          <a:p>
            <a:pPr algn="l">
              <a:spcAft>
                <a:spcPts val="600"/>
              </a:spcAft>
            </a:pPr>
            <a:r>
              <a:rPr lang="en-US" sz="3200" dirty="0"/>
              <a:t>give you interesting results</a:t>
            </a:r>
          </a:p>
        </p:txBody>
      </p:sp>
    </p:spTree>
    <p:extLst>
      <p:ext uri="{BB962C8B-B14F-4D97-AF65-F5344CB8AC3E}">
        <p14:creationId xmlns:p14="http://schemas.microsoft.com/office/powerpoint/2010/main" val="237362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1783646" y="1444137"/>
            <a:ext cx="7755467" cy="4572000"/>
          </a:xfrm>
        </p:spPr>
        <p:txBody>
          <a:bodyPr/>
          <a:lstStyle/>
          <a:p>
            <a:pPr>
              <a:spcAft>
                <a:spcPts val="600"/>
              </a:spcAft>
            </a:pPr>
            <a:r>
              <a:rPr lang="en-US" sz="3200" dirty="0">
                <a:solidFill>
                  <a:schemeClr val="accent1"/>
                </a:solidFill>
              </a:rPr>
              <a:t>For Deployment:</a:t>
            </a:r>
            <a:br>
              <a:rPr lang="en-US" sz="3200" dirty="0">
                <a:solidFill>
                  <a:schemeClr val="accent1"/>
                </a:solidFill>
              </a:rPr>
            </a:br>
            <a:br>
              <a:rPr lang="en-US" sz="1200" dirty="0">
                <a:latin typeface="Courier" pitchFamily="2" charset="0"/>
              </a:rPr>
            </a:br>
            <a:r>
              <a:rPr lang="en-US" sz="1200" dirty="0">
                <a:latin typeface="Courier" pitchFamily="2" charset="0"/>
              </a:rPr>
              <a:t>.</a:t>
            </a:r>
            <a:r>
              <a:rPr lang="en-US" sz="1200" b="1" dirty="0">
                <a:latin typeface="Courier" pitchFamily="2" charset="0"/>
              </a:rPr>
              <a:t>/</a:t>
            </a:r>
            <a:r>
              <a:rPr lang="en-US" sz="1200" dirty="0" err="1">
                <a:latin typeface="Courier" pitchFamily="2" charset="0"/>
              </a:rPr>
              <a:t>vic</a:t>
            </a:r>
            <a:r>
              <a:rPr lang="en-US" sz="1200" dirty="0">
                <a:latin typeface="Courier" pitchFamily="2" charset="0"/>
              </a:rPr>
              <a:t>-machine-</a:t>
            </a:r>
            <a:r>
              <a:rPr lang="en-US" sz="1200" dirty="0" err="1">
                <a:latin typeface="Courier" pitchFamily="2" charset="0"/>
              </a:rPr>
              <a:t>darwin</a:t>
            </a:r>
            <a:r>
              <a:rPr lang="en-US" sz="1200" dirty="0">
                <a:latin typeface="Courier" pitchFamily="2" charset="0"/>
              </a:rPr>
              <a:t> create </a:t>
            </a:r>
            <a:r>
              <a:rPr lang="en-US" sz="1200" b="1" dirty="0">
                <a:latin typeface="Courier" pitchFamily="2" charset="0"/>
              </a:rPr>
              <a:t>--</a:t>
            </a:r>
            <a:r>
              <a:rPr lang="en-US" sz="1200" dirty="0">
                <a:latin typeface="Courier" pitchFamily="2" charset="0"/>
              </a:rPr>
              <a:t>name 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container-name-convention testing-{name}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compute-resource </a:t>
            </a:r>
            <a:r>
              <a:rPr lang="en-US" sz="1200" b="1" dirty="0">
                <a:latin typeface="Courier" pitchFamily="2" charset="0"/>
              </a:rPr>
              <a:t>/</a:t>
            </a:r>
            <a:r>
              <a:rPr lang="en-US" sz="1200" dirty="0">
                <a:latin typeface="Courier" pitchFamily="2" charset="0"/>
              </a:rPr>
              <a:t>Goddard</a:t>
            </a:r>
            <a:r>
              <a:rPr lang="en-US" sz="1200" b="1" dirty="0">
                <a:latin typeface="Courier" pitchFamily="2" charset="0"/>
              </a:rPr>
              <a:t>/</a:t>
            </a:r>
            <a:r>
              <a:rPr lang="en-US" sz="1200" dirty="0">
                <a:latin typeface="Courier" pitchFamily="2" charset="0"/>
              </a:rPr>
              <a:t>host</a:t>
            </a:r>
            <a:r>
              <a:rPr lang="en-US" sz="1200" b="1" dirty="0">
                <a:latin typeface="Courier" pitchFamily="2" charset="0"/>
              </a:rPr>
              <a:t>/</a:t>
            </a:r>
            <a:r>
              <a:rPr lang="en-US" sz="1200" dirty="0">
                <a:latin typeface="Courier" pitchFamily="2" charset="0"/>
              </a:rPr>
              <a:t>Home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image-store </a:t>
            </a:r>
            <a:r>
              <a:rPr lang="en-US" sz="1200" dirty="0" err="1">
                <a:latin typeface="Courier" pitchFamily="2" charset="0"/>
              </a:rPr>
              <a:t>vms</a:t>
            </a:r>
            <a:r>
              <a:rPr lang="en-US" sz="1200" b="1" dirty="0">
                <a:latin typeface="Courier" pitchFamily="2" charset="0"/>
              </a:rPr>
              <a:t>/</a:t>
            </a:r>
            <a:r>
              <a:rPr lang="en-US" sz="1200" dirty="0">
                <a:latin typeface="Courier" pitchFamily="2" charset="0"/>
              </a:rPr>
              <a:t>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base-image-size 8GB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volume-store </a:t>
            </a:r>
            <a:r>
              <a:rPr lang="en-US" sz="1200" dirty="0" err="1">
                <a:latin typeface="Courier" pitchFamily="2" charset="0"/>
              </a:rPr>
              <a:t>vms</a:t>
            </a:r>
            <a:r>
              <a:rPr lang="en-US" sz="1200" b="1" dirty="0">
                <a:latin typeface="Courier" pitchFamily="2" charset="0"/>
              </a:rPr>
              <a:t>/</a:t>
            </a:r>
            <a:r>
              <a:rPr lang="en-US" sz="1200" dirty="0" err="1">
                <a:latin typeface="Courier" pitchFamily="2" charset="0"/>
              </a:rPr>
              <a:t>testing-volumes:default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 bridge-vic1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bridge-network-range 172.16.0.0</a:t>
            </a:r>
            <a:r>
              <a:rPr lang="en-US" sz="1200" b="1" dirty="0">
                <a:latin typeface="Courier" pitchFamily="2" charset="0"/>
              </a:rPr>
              <a:t>/</a:t>
            </a:r>
            <a:r>
              <a:rPr lang="en-US" sz="1200" dirty="0">
                <a:latin typeface="Courier" pitchFamily="2" charset="0"/>
              </a:rPr>
              <a:t>12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 </a:t>
            </a:r>
            <a:r>
              <a:rPr lang="en-US" sz="1200" dirty="0" err="1">
                <a:latin typeface="Courier" pitchFamily="2" charset="0"/>
              </a:rPr>
              <a:t>VMNet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a:t>
            </a:r>
            <a:r>
              <a:rPr lang="en-US" sz="1200" dirty="0" err="1">
                <a:latin typeface="Courier" pitchFamily="2" charset="0"/>
              </a:rPr>
              <a:t>ip</a:t>
            </a:r>
            <a:r>
              <a:rPr lang="en-US" sz="1200" dirty="0">
                <a:latin typeface="Courier" pitchFamily="2" charset="0"/>
              </a:rPr>
              <a:t> 192.168.1.202</a:t>
            </a:r>
            <a:r>
              <a:rPr lang="en-US" sz="1200" b="1" dirty="0">
                <a:latin typeface="Courier" pitchFamily="2" charset="0"/>
              </a:rPr>
              <a:t>/</a:t>
            </a:r>
            <a:r>
              <a:rPr lang="en-US" sz="1200" dirty="0">
                <a:latin typeface="Courier" pitchFamily="2" charset="0"/>
              </a:rPr>
              <a:t>24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public-network-gateway 192.168.1.254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192.168.1.17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8.8.8.8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tls-cname</a:t>
            </a:r>
            <a:r>
              <a:rPr lang="en-US" sz="1200" dirty="0">
                <a:latin typeface="Courier" pitchFamily="2" charset="0"/>
              </a:rPr>
              <a:t>  192.168.1.202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certificate-key-size 2048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user </a:t>
            </a:r>
            <a:r>
              <a:rPr lang="en-US" sz="1200" dirty="0" err="1">
                <a:latin typeface="Courier" pitchFamily="2" charset="0"/>
              </a:rPr>
              <a:t>administrator@vsphere.local</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thumbprint </a:t>
            </a:r>
            <a:r>
              <a:rPr lang="en-US" sz="1200" b="1" dirty="0">
                <a:latin typeface="Courier" pitchFamily="2" charset="0"/>
              </a:rPr>
              <a:t>"06:AE:8D:80:A6:88:7E:6B:D3:74:85:F2:93:B6:92:9E:4C:99:8C:1D"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target </a:t>
            </a:r>
            <a:r>
              <a:rPr lang="en-US" sz="1200" dirty="0" err="1">
                <a:latin typeface="Courier" pitchFamily="2" charset="0"/>
              </a:rPr>
              <a:t>vcenter.home.local</a:t>
            </a:r>
            <a:r>
              <a:rPr lang="en-US" sz="1200" b="1" dirty="0">
                <a:latin typeface="Courier" pitchFamily="2" charset="0"/>
              </a:rPr>
              <a:t>/</a:t>
            </a:r>
            <a:r>
              <a:rPr lang="en-US" sz="1200" dirty="0">
                <a:latin typeface="Courier" pitchFamily="2" charset="0"/>
              </a:rPr>
              <a:t>Goddard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registry-ca ~</a:t>
            </a:r>
            <a:r>
              <a:rPr lang="en-US" sz="1200" b="1" dirty="0">
                <a:latin typeface="Courier" pitchFamily="2" charset="0"/>
              </a:rPr>
              <a:t>/</a:t>
            </a:r>
            <a:r>
              <a:rPr lang="en-US" sz="1200" dirty="0">
                <a:latin typeface="Courier" pitchFamily="2" charset="0"/>
              </a:rPr>
              <a:t>Downloads</a:t>
            </a:r>
            <a:r>
              <a:rPr lang="en-US" sz="1200" b="1" dirty="0">
                <a:latin typeface="Courier" pitchFamily="2" charset="0"/>
              </a:rPr>
              <a:t>/</a:t>
            </a:r>
            <a:r>
              <a:rPr lang="en-US" sz="1200" dirty="0" err="1">
                <a:latin typeface="Courier" pitchFamily="2" charset="0"/>
              </a:rPr>
              <a:t>ca.crt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ops-user </a:t>
            </a:r>
            <a:r>
              <a:rPr lang="en-US" sz="1200" dirty="0" err="1">
                <a:latin typeface="Courier" pitchFamily="2" charset="0"/>
              </a:rPr>
              <a:t>administrator@vsphere.local</a:t>
            </a:r>
            <a:endParaRPr lang="en-US" sz="1200" dirty="0">
              <a:latin typeface="Courier" pitchFamily="2" charset="0"/>
            </a:endParaRPr>
          </a:p>
        </p:txBody>
      </p:sp>
      <p:sp>
        <p:nvSpPr>
          <p:cNvPr id="3" name="Title 2"/>
          <p:cNvSpPr>
            <a:spLocks noGrp="1"/>
          </p:cNvSpPr>
          <p:nvPr>
            <p:ph type="title"/>
          </p:nvPr>
        </p:nvSpPr>
        <p:spPr/>
        <p:txBody>
          <a:bodyPr/>
          <a:lstStyle/>
          <a:p>
            <a:r>
              <a:rPr lang="en-US" dirty="0"/>
              <a:t>Get a Docker Endpoint for Deployment</a:t>
            </a:r>
          </a:p>
        </p:txBody>
      </p:sp>
      <p:sp>
        <p:nvSpPr>
          <p:cNvPr id="4" name="Subtitle 3"/>
          <p:cNvSpPr>
            <a:spLocks noGrp="1"/>
          </p:cNvSpPr>
          <p:nvPr>
            <p:ph type="subTitle" idx="10"/>
          </p:nvPr>
        </p:nvSpPr>
        <p:spPr/>
        <p:txBody>
          <a:bodyPr/>
          <a:lstStyle/>
          <a:p>
            <a:r>
              <a:rPr lang="en-US" dirty="0"/>
              <a:t>Operations sets this up for developers</a:t>
            </a:r>
          </a:p>
        </p:txBody>
      </p:sp>
    </p:spTree>
    <p:extLst>
      <p:ext uri="{BB962C8B-B14F-4D97-AF65-F5344CB8AC3E}">
        <p14:creationId xmlns:p14="http://schemas.microsoft.com/office/powerpoint/2010/main" val="241930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AE3F2-12AC-E34B-9851-027A633DF7F8}"/>
              </a:ext>
            </a:extLst>
          </p:cNvPr>
          <p:cNvPicPr>
            <a:picLocks noChangeAspect="1"/>
          </p:cNvPicPr>
          <p:nvPr/>
        </p:nvPicPr>
        <p:blipFill>
          <a:blip r:embed="rId2"/>
          <a:stretch>
            <a:fillRect/>
          </a:stretch>
        </p:blipFill>
        <p:spPr>
          <a:xfrm>
            <a:off x="122237" y="1219200"/>
            <a:ext cx="6670499" cy="5492044"/>
          </a:xfrm>
          <a:prstGeom prst="rect">
            <a:avLst/>
          </a:prstGeom>
        </p:spPr>
      </p:pic>
      <p:sp>
        <p:nvSpPr>
          <p:cNvPr id="3" name="Title 2"/>
          <p:cNvSpPr>
            <a:spLocks noGrp="1"/>
          </p:cNvSpPr>
          <p:nvPr>
            <p:ph type="title"/>
          </p:nvPr>
        </p:nvSpPr>
        <p:spPr/>
        <p:txBody>
          <a:bodyPr/>
          <a:lstStyle/>
          <a:p>
            <a:r>
              <a:rPr lang="en-US" dirty="0"/>
              <a:t>Check the VCH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604000" y="1301354"/>
            <a:ext cx="5584825" cy="555664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800" dirty="0"/>
              <a:t>To check on a Docker endpoint run</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717873" lvl="1" indent="-260673">
              <a:spcBef>
                <a:spcPts val="288"/>
              </a:spcBef>
              <a:buClr>
                <a:srgbClr val="333333"/>
              </a:buClr>
            </a:pPr>
            <a:r>
              <a:rPr lang="en-US" sz="1400" dirty="0"/>
              <a:t>May need to add –</a:t>
            </a:r>
            <a:r>
              <a:rPr lang="en-US" sz="1400" dirty="0" err="1"/>
              <a:t>tlsverify</a:t>
            </a:r>
            <a:r>
              <a:rPr lang="en-US" sz="1400" dirty="0"/>
              <a:t> and a cert path if using TLS</a:t>
            </a:r>
          </a:p>
          <a:p>
            <a:pPr marL="260673" indent="-260673">
              <a:spcBef>
                <a:spcPts val="288"/>
              </a:spcBef>
              <a:buClr>
                <a:srgbClr val="333333"/>
              </a:buClr>
            </a:pPr>
            <a:endParaRPr lang="en-US" sz="1800" dirty="0">
              <a:latin typeface="Courier" pitchFamily="2" charset="0"/>
            </a:endParaRPr>
          </a:p>
          <a:p>
            <a:pPr marL="260673" indent="-260673">
              <a:spcBef>
                <a:spcPts val="288"/>
              </a:spcBef>
              <a:buClr>
                <a:srgbClr val="333333"/>
              </a:buClr>
            </a:pPr>
            <a:r>
              <a:rPr lang="en-US" sz="1800" dirty="0"/>
              <a:t>We can eliminate the need to specify a host, cert path, and TLS verification on every command line by using environment variables:</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a:latin typeface="Courier" pitchFamily="2" charset="0"/>
              </a:rPr>
              <a:t>export DOCKER_HOST=192.168.1.202:2376</a:t>
            </a:r>
          </a:p>
          <a:p>
            <a:pPr marL="717873" lvl="1"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a:t>
            </a:r>
          </a:p>
          <a:p>
            <a:pPr marL="717873" lvl="1" indent="-260673">
              <a:spcBef>
                <a:spcPts val="288"/>
              </a:spcBef>
              <a:buClr>
                <a:srgbClr val="333333"/>
              </a:buClr>
            </a:pPr>
            <a:r>
              <a:rPr lang="en-US" sz="1400" dirty="0">
                <a:latin typeface="Courier" pitchFamily="2" charset="0"/>
              </a:rPr>
              <a:t>export DOCKER_TLS_VERIFY=1</a:t>
            </a:r>
            <a:endParaRPr lang="en-US" sz="1600" dirty="0">
              <a:latin typeface="Courier" pitchFamily="2" charset="0"/>
            </a:endParaRPr>
          </a:p>
          <a:p>
            <a:pPr marL="260673" indent="-260673">
              <a:spcBef>
                <a:spcPts val="288"/>
              </a:spcBef>
              <a:buClr>
                <a:srgbClr val="333333"/>
              </a:buClr>
            </a:pPr>
            <a:endParaRPr lang="en-US" sz="1600" dirty="0">
              <a:latin typeface="Courier" pitchFamily="2" charset="0"/>
            </a:endParaRPr>
          </a:p>
        </p:txBody>
      </p:sp>
      <p:sp>
        <p:nvSpPr>
          <p:cNvPr id="7" name="TextBox 6">
            <a:extLst>
              <a:ext uri="{FF2B5EF4-FFF2-40B4-BE49-F238E27FC236}">
                <a16:creationId xmlns:a16="http://schemas.microsoft.com/office/drawing/2014/main" id="{2A63F835-A441-8447-9FD0-FC09DD549C30}"/>
              </a:ext>
            </a:extLst>
          </p:cNvPr>
          <p:cNvSpPr txBox="1"/>
          <p:nvPr/>
        </p:nvSpPr>
        <p:spPr>
          <a:xfrm>
            <a:off x="2314223" y="1219200"/>
            <a:ext cx="4380088" cy="777136"/>
          </a:xfrm>
          <a:prstGeom prst="rect">
            <a:avLst/>
          </a:prstGeom>
          <a:solidFill>
            <a:schemeClr val="accent1">
              <a:lumMod val="20000"/>
              <a:lumOff val="80000"/>
            </a:schemeClr>
          </a:solidFill>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0000"/>
                </a:solidFill>
                <a:latin typeface="Courier" pitchFamily="2" charset="0"/>
              </a:rPr>
              <a:t>* Are you trying to connect to a TLS-enabled daemon without TLS?</a:t>
            </a:r>
            <a:endParaRPr lang="en-US" sz="1200" dirty="0">
              <a:solidFill>
                <a:srgbClr val="FF0000"/>
              </a:solidFill>
            </a:endParaRPr>
          </a:p>
          <a:p>
            <a:pPr algn="l">
              <a:spcAft>
                <a:spcPts val="600"/>
              </a:spcAft>
            </a:pPr>
            <a:endParaRPr lang="en-US" sz="1200" dirty="0"/>
          </a:p>
        </p:txBody>
      </p:sp>
    </p:spTree>
    <p:extLst>
      <p:ext uri="{BB962C8B-B14F-4D97-AF65-F5344CB8AC3E}">
        <p14:creationId xmlns:p14="http://schemas.microsoft.com/office/powerpoint/2010/main" val="159482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Certificates</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5" y="2494844"/>
            <a:ext cx="4159956" cy="3443112"/>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600" dirty="0"/>
              <a:t>Non-TLS Docker connections should not be allowed in production</a:t>
            </a:r>
          </a:p>
          <a:p>
            <a:pPr marL="285750" indent="-285750">
              <a:spcBef>
                <a:spcPts val="288"/>
              </a:spcBef>
              <a:buClr>
                <a:srgbClr val="333333"/>
              </a:buClr>
              <a:buFont typeface="Arial" panose="020B0604020202020204" pitchFamily="34" charset="0"/>
              <a:buChar char="•"/>
            </a:pPr>
            <a:r>
              <a:rPr lang="en-US" sz="1600" dirty="0"/>
              <a:t>When creating a VCH, all the needed certificates are either generated or provided by the operator</a:t>
            </a:r>
          </a:p>
          <a:p>
            <a:pPr marL="285750" indent="-285750">
              <a:spcBef>
                <a:spcPts val="288"/>
              </a:spcBef>
              <a:buClr>
                <a:srgbClr val="333333"/>
              </a:buClr>
              <a:buFont typeface="Arial" panose="020B0604020202020204" pitchFamily="34" charset="0"/>
              <a:buChar char="•"/>
            </a:pPr>
            <a:r>
              <a:rPr lang="en-US" sz="1600" dirty="0"/>
              <a:t>If using a standard Docker host, these certificates will need to be created</a:t>
            </a:r>
          </a:p>
          <a:p>
            <a:pPr marL="285750" indent="-285750">
              <a:spcBef>
                <a:spcPts val="288"/>
              </a:spcBef>
              <a:buClr>
                <a:srgbClr val="333333"/>
              </a:buClr>
              <a:buFont typeface="Arial" panose="020B0604020202020204" pitchFamily="34" charset="0"/>
              <a:buChar char="•"/>
            </a:pPr>
            <a:endParaRPr lang="en-US" sz="1600" dirty="0"/>
          </a:p>
          <a:p>
            <a:pPr marL="260673" indent="-260673">
              <a:spcBef>
                <a:spcPts val="288"/>
              </a:spcBef>
              <a:buClr>
                <a:srgbClr val="333333"/>
              </a:buClr>
            </a:pPr>
            <a:endParaRPr lang="en-US" sz="1600" dirty="0"/>
          </a:p>
          <a:p>
            <a:pPr marL="260673" indent="-260673">
              <a:spcBef>
                <a:spcPts val="288"/>
              </a:spcBef>
              <a:buClr>
                <a:srgbClr val="333333"/>
              </a:buClr>
            </a:pPr>
            <a:endParaRPr lang="en-US" sz="1600" dirty="0"/>
          </a:p>
        </p:txBody>
      </p:sp>
      <p:pic>
        <p:nvPicPr>
          <p:cNvPr id="8" name="Picture 7">
            <a:extLst>
              <a:ext uri="{FF2B5EF4-FFF2-40B4-BE49-F238E27FC236}">
                <a16:creationId xmlns:a16="http://schemas.microsoft.com/office/drawing/2014/main" id="{EE3D1037-A9B8-D34D-AB32-9D9A02BCEDB5}"/>
              </a:ext>
            </a:extLst>
          </p:cNvPr>
          <p:cNvPicPr>
            <a:picLocks noChangeAspect="1"/>
          </p:cNvPicPr>
          <p:nvPr/>
        </p:nvPicPr>
        <p:blipFill>
          <a:blip r:embed="rId2"/>
          <a:stretch>
            <a:fillRect/>
          </a:stretch>
        </p:blipFill>
        <p:spPr>
          <a:xfrm>
            <a:off x="4255911" y="1783953"/>
            <a:ext cx="7529512" cy="3811698"/>
          </a:xfrm>
          <a:prstGeom prst="rect">
            <a:avLst/>
          </a:prstGeom>
        </p:spPr>
      </p:pic>
      <p:sp>
        <p:nvSpPr>
          <p:cNvPr id="9" name="Rectangle 8">
            <a:extLst>
              <a:ext uri="{FF2B5EF4-FFF2-40B4-BE49-F238E27FC236}">
                <a16:creationId xmlns:a16="http://schemas.microsoft.com/office/drawing/2014/main" id="{DD163F1D-F3D0-C346-93CC-FBD06A60455A}"/>
              </a:ext>
            </a:extLst>
          </p:cNvPr>
          <p:cNvSpPr/>
          <p:nvPr/>
        </p:nvSpPr>
        <p:spPr>
          <a:xfrm>
            <a:off x="4651023" y="5603302"/>
            <a:ext cx="7413625" cy="261610"/>
          </a:xfrm>
          <a:prstGeom prst="rect">
            <a:avLst/>
          </a:prstGeom>
        </p:spPr>
        <p:txBody>
          <a:bodyPr wrap="square">
            <a:spAutoFit/>
          </a:bodyPr>
          <a:lstStyle/>
          <a:p>
            <a:r>
              <a:rPr lang="en-US" sz="1100" dirty="0"/>
              <a:t>From: https://</a:t>
            </a:r>
            <a:r>
              <a:rPr lang="en-US" sz="1100" dirty="0" err="1"/>
              <a:t>vmware.github.io</a:t>
            </a:r>
            <a:r>
              <a:rPr lang="en-US" sz="1100" dirty="0"/>
              <a:t>/</a:t>
            </a:r>
            <a:r>
              <a:rPr lang="en-US" sz="1100" dirty="0" err="1"/>
              <a:t>vic</a:t>
            </a:r>
            <a:r>
              <a:rPr lang="en-US" sz="1100" dirty="0"/>
              <a:t>-product/assets/files/html/1.3/</a:t>
            </a:r>
            <a:r>
              <a:rPr lang="en-US" sz="1100" dirty="0" err="1"/>
              <a:t>vic_vsphere_admin</a:t>
            </a:r>
            <a:r>
              <a:rPr lang="en-US" sz="1100" dirty="0"/>
              <a:t>/</a:t>
            </a:r>
            <a:r>
              <a:rPr lang="en-US" sz="1100" dirty="0" err="1"/>
              <a:t>vch_security.html</a:t>
            </a:r>
            <a:endParaRPr lang="en-US" sz="1100" dirty="0"/>
          </a:p>
        </p:txBody>
      </p:sp>
    </p:spTree>
    <p:extLst>
      <p:ext uri="{BB962C8B-B14F-4D97-AF65-F5344CB8AC3E}">
        <p14:creationId xmlns:p14="http://schemas.microsoft.com/office/powerpoint/2010/main" val="152002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Docker Introduction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115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4C552-75B8-9E44-947E-BADDE8E2E704}"/>
              </a:ext>
            </a:extLst>
          </p:cNvPr>
          <p:cNvSpPr>
            <a:spLocks noGrp="1"/>
          </p:cNvSpPr>
          <p:nvPr>
            <p:ph sz="quarter" idx="14"/>
          </p:nvPr>
        </p:nvSpPr>
        <p:spPr/>
        <p:txBody>
          <a:bodyPr/>
          <a:lstStyle/>
          <a:p>
            <a:pPr marL="342900" indent="-342900">
              <a:buFont typeface="Arial" panose="020B0604020202020204" pitchFamily="34" charset="0"/>
              <a:buChar char="•"/>
            </a:pPr>
            <a:r>
              <a:rPr lang="en-US" dirty="0"/>
              <a:t>We will follow the content there and circle back for hands-on labs</a:t>
            </a:r>
          </a:p>
        </p:txBody>
      </p:sp>
      <p:sp>
        <p:nvSpPr>
          <p:cNvPr id="3" name="Title 2">
            <a:extLst>
              <a:ext uri="{FF2B5EF4-FFF2-40B4-BE49-F238E27FC236}">
                <a16:creationId xmlns:a16="http://schemas.microsoft.com/office/drawing/2014/main" id="{64BDE4DF-B364-4A46-BC87-370F54B7EEBD}"/>
              </a:ext>
            </a:extLst>
          </p:cNvPr>
          <p:cNvSpPr>
            <a:spLocks noGrp="1"/>
          </p:cNvSpPr>
          <p:nvPr>
            <p:ph type="title"/>
          </p:nvPr>
        </p:nvSpPr>
        <p:spPr/>
        <p:txBody>
          <a:bodyPr/>
          <a:lstStyle/>
          <a:p>
            <a:r>
              <a:rPr lang="en-US" dirty="0"/>
              <a:t>Head to http://</a:t>
            </a:r>
            <a:r>
              <a:rPr lang="en-US" dirty="0" err="1"/>
              <a:t>container.training</a:t>
            </a:r>
            <a:r>
              <a:rPr lang="en-US" dirty="0"/>
              <a:t>/intro-</a:t>
            </a:r>
            <a:r>
              <a:rPr lang="en-US" dirty="0" err="1"/>
              <a:t>fullday.yml.html</a:t>
            </a:r>
            <a:endParaRPr lang="en-US" dirty="0"/>
          </a:p>
        </p:txBody>
      </p:sp>
      <p:sp>
        <p:nvSpPr>
          <p:cNvPr id="4" name="Subtitle 3">
            <a:extLst>
              <a:ext uri="{FF2B5EF4-FFF2-40B4-BE49-F238E27FC236}">
                <a16:creationId xmlns:a16="http://schemas.microsoft.com/office/drawing/2014/main" id="{976AFF74-020D-CA40-87AF-E50CFC63EE29}"/>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5141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4C552-75B8-9E44-947E-BADDE8E2E704}"/>
              </a:ext>
            </a:extLst>
          </p:cNvPr>
          <p:cNvSpPr>
            <a:spLocks noGrp="1"/>
          </p:cNvSpPr>
          <p:nvPr>
            <p:ph sz="quarter" idx="14"/>
          </p:nvPr>
        </p:nvSpPr>
        <p:spPr/>
        <p:txBody>
          <a:bodyPr/>
          <a:lstStyle/>
          <a:p>
            <a:pPr marL="342900" indent="-342900">
              <a:buFont typeface="Arial" panose="020B0604020202020204" pitchFamily="34" charset="0"/>
              <a:buChar char="•"/>
            </a:pPr>
            <a:r>
              <a:rPr lang="en-US" dirty="0"/>
              <a:t>The process of developing software has improved</a:t>
            </a:r>
          </a:p>
          <a:p>
            <a:pPr marL="342900" indent="-342900">
              <a:buFont typeface="Arial" panose="020B0604020202020204" pitchFamily="34" charset="0"/>
              <a:buChar char="•"/>
            </a:pPr>
            <a:r>
              <a:rPr lang="en-US" dirty="0"/>
              <a:t>From:</a:t>
            </a:r>
          </a:p>
          <a:p>
            <a:pPr marL="800100" lvl="1" indent="-342900"/>
            <a:r>
              <a:rPr lang="en-US" dirty="0"/>
              <a:t>Large Monolithic Applications</a:t>
            </a:r>
          </a:p>
          <a:p>
            <a:pPr marL="800100" lvl="1" indent="-342900"/>
            <a:r>
              <a:rPr lang="en-US" dirty="0"/>
              <a:t>Long Development Cycles, Waterfall Development</a:t>
            </a:r>
          </a:p>
          <a:p>
            <a:pPr marL="800100" lvl="1" indent="-342900"/>
            <a:r>
              <a:rPr lang="en-US" dirty="0"/>
              <a:t>Painful Deployments</a:t>
            </a:r>
          </a:p>
          <a:p>
            <a:pPr marL="800100" lvl="1" indent="-342900"/>
            <a:endParaRPr lang="en-US" dirty="0"/>
          </a:p>
          <a:p>
            <a:pPr marL="342900" indent="-342900">
              <a:buFont typeface="Arial" panose="020B0604020202020204" pitchFamily="34" charset="0"/>
              <a:buChar char="•"/>
            </a:pPr>
            <a:r>
              <a:rPr lang="en-US" dirty="0"/>
              <a:t>To:</a:t>
            </a:r>
          </a:p>
          <a:p>
            <a:pPr marL="800100" lvl="1" indent="-342900"/>
            <a:r>
              <a:rPr lang="en-US" dirty="0"/>
              <a:t>Service Oriented Architectures or </a:t>
            </a:r>
            <a:r>
              <a:rPr lang="en-US" dirty="0" err="1"/>
              <a:t>Microservices</a:t>
            </a:r>
            <a:endParaRPr lang="en-US" dirty="0"/>
          </a:p>
          <a:p>
            <a:pPr marL="800100" lvl="1" indent="-342900"/>
            <a:r>
              <a:rPr lang="en-US" dirty="0"/>
              <a:t>Small Development Cycles, Always Deliverable Product</a:t>
            </a:r>
          </a:p>
          <a:p>
            <a:pPr marL="800100" lvl="1" indent="-342900"/>
            <a:r>
              <a:rPr lang="en-US" dirty="0"/>
              <a:t>Easy Deployments Done Frequently</a:t>
            </a:r>
          </a:p>
          <a:p>
            <a:pPr marL="800100" lvl="1" indent="-342900"/>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4BDE4DF-B364-4A46-BC87-370F54B7EEBD}"/>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976AFF74-020D-CA40-87AF-E50CFC63EE29}"/>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379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802BC-7BBC-744B-9C7E-A0F7764A7EA7}"/>
              </a:ext>
            </a:extLst>
          </p:cNvPr>
          <p:cNvSpPr>
            <a:spLocks noGrp="1"/>
          </p:cNvSpPr>
          <p:nvPr>
            <p:ph sz="quarter" idx="14"/>
          </p:nvPr>
        </p:nvSpPr>
        <p:spPr/>
        <p:txBody>
          <a:bodyPr/>
          <a:lstStyle/>
          <a:p>
            <a:r>
              <a:rPr lang="en-US" dirty="0"/>
              <a:t>We used to ship</a:t>
            </a:r>
          </a:p>
          <a:p>
            <a:pPr lvl="1"/>
            <a:r>
              <a:rPr lang="en-US" dirty="0" err="1"/>
              <a:t>Tarballs</a:t>
            </a:r>
            <a:endParaRPr lang="en-US" dirty="0"/>
          </a:p>
          <a:p>
            <a:pPr lvl="1"/>
            <a:r>
              <a:rPr lang="en-US" dirty="0"/>
              <a:t>RPM</a:t>
            </a:r>
          </a:p>
          <a:p>
            <a:pPr lvl="1"/>
            <a:r>
              <a:rPr lang="en-US" dirty="0"/>
              <a:t>Jar/War</a:t>
            </a:r>
          </a:p>
          <a:p>
            <a:pPr lvl="1"/>
            <a:r>
              <a:rPr lang="en-US" dirty="0"/>
              <a:t>AMIs</a:t>
            </a:r>
          </a:p>
          <a:p>
            <a:r>
              <a:rPr lang="en-US" dirty="0"/>
              <a:t>And run them in</a:t>
            </a:r>
          </a:p>
          <a:p>
            <a:pPr lvl="1"/>
            <a:r>
              <a:rPr lang="en-US" dirty="0"/>
              <a:t>Laptop</a:t>
            </a:r>
          </a:p>
          <a:p>
            <a:pPr lvl="1"/>
            <a:r>
              <a:rPr lang="en-US" dirty="0"/>
              <a:t>Development Server</a:t>
            </a:r>
          </a:p>
          <a:p>
            <a:pPr lvl="1"/>
            <a:r>
              <a:rPr lang="en-US" dirty="0"/>
              <a:t>Test Server</a:t>
            </a:r>
          </a:p>
          <a:p>
            <a:pPr lvl="1"/>
            <a:r>
              <a:rPr lang="en-US" dirty="0"/>
              <a:t>Production Server</a:t>
            </a:r>
          </a:p>
          <a:p>
            <a:r>
              <a:rPr lang="en-US" dirty="0"/>
              <a:t>Each with it’s own unique configuration.</a:t>
            </a:r>
          </a:p>
          <a:p>
            <a:r>
              <a:rPr lang="en-US" dirty="0"/>
              <a:t>Becomes dependency hell!</a:t>
            </a:r>
          </a:p>
          <a:p>
            <a:pPr lvl="1"/>
            <a:endParaRPr lang="en-US" dirty="0"/>
          </a:p>
          <a:p>
            <a:pPr lvl="1"/>
            <a:endParaRPr lang="en-US" dirty="0"/>
          </a:p>
        </p:txBody>
      </p:sp>
      <p:sp>
        <p:nvSpPr>
          <p:cNvPr id="3" name="Title 2">
            <a:extLst>
              <a:ext uri="{FF2B5EF4-FFF2-40B4-BE49-F238E27FC236}">
                <a16:creationId xmlns:a16="http://schemas.microsoft.com/office/drawing/2014/main" id="{AE951345-0F20-1048-B274-0065D01F7BA8}"/>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5AEBE20A-83CC-BA42-A73A-7114DA52086F}"/>
              </a:ext>
            </a:extLst>
          </p:cNvPr>
          <p:cNvSpPr>
            <a:spLocks noGrp="1"/>
          </p:cNvSpPr>
          <p:nvPr>
            <p:ph type="subTitle" idx="10"/>
          </p:nvPr>
        </p:nvSpPr>
        <p:spPr/>
        <p:txBody>
          <a:bodyPr/>
          <a:lstStyle/>
          <a:p>
            <a:r>
              <a:rPr lang="en-US" dirty="0"/>
              <a:t>Software Delivery</a:t>
            </a:r>
          </a:p>
        </p:txBody>
      </p:sp>
    </p:spTree>
    <p:extLst>
      <p:ext uri="{BB962C8B-B14F-4D97-AF65-F5344CB8AC3E}">
        <p14:creationId xmlns:p14="http://schemas.microsoft.com/office/powerpoint/2010/main" val="273353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4BCDA-C3CC-F845-BE94-3E2DF03BB532}"/>
              </a:ext>
            </a:extLst>
          </p:cNvPr>
          <p:cNvSpPr>
            <a:spLocks noGrp="1"/>
          </p:cNvSpPr>
          <p:nvPr>
            <p:ph sz="quarter" idx="14"/>
          </p:nvPr>
        </p:nvSpPr>
        <p:spPr/>
        <p:txBody>
          <a:bodyPr/>
          <a:lstStyle/>
          <a:p>
            <a:r>
              <a:rPr lang="en-US" dirty="0"/>
              <a:t>Docker exposes a unified framework for dealing with that complexity</a:t>
            </a:r>
          </a:p>
          <a:p>
            <a:pPr lvl="1"/>
            <a:r>
              <a:rPr lang="en-US" dirty="0"/>
              <a:t>Bundle the application</a:t>
            </a:r>
          </a:p>
          <a:p>
            <a:pPr lvl="1"/>
            <a:r>
              <a:rPr lang="en-US" dirty="0"/>
              <a:t>Bundle any dependent libraries or binaries, everything but the kernel</a:t>
            </a:r>
          </a:p>
          <a:p>
            <a:pPr lvl="1"/>
            <a:r>
              <a:rPr lang="en-US" dirty="0"/>
              <a:t>Enable efficient delivery of the specific bundles needed</a:t>
            </a:r>
          </a:p>
          <a:p>
            <a:pPr lvl="1"/>
            <a:r>
              <a:rPr lang="en-US" dirty="0"/>
              <a:t>Ensure that that workflow for running the application is</a:t>
            </a:r>
          </a:p>
          <a:p>
            <a:pPr lvl="2"/>
            <a:r>
              <a:rPr lang="en-US" dirty="0"/>
              <a:t>the same everywhere</a:t>
            </a:r>
          </a:p>
          <a:p>
            <a:pPr lvl="2"/>
            <a:r>
              <a:rPr lang="en-US" dirty="0"/>
              <a:t>simple to understand</a:t>
            </a:r>
          </a:p>
          <a:p>
            <a:pPr lvl="1"/>
            <a:endParaRPr lang="en-US" dirty="0"/>
          </a:p>
          <a:p>
            <a:r>
              <a:rPr lang="en-US" dirty="0"/>
              <a:t>No more:</a:t>
            </a:r>
          </a:p>
          <a:p>
            <a:pPr lvl="1"/>
            <a:r>
              <a:rPr lang="en-US" dirty="0"/>
              <a:t>Works On My Box!</a:t>
            </a:r>
          </a:p>
          <a:p>
            <a:pPr lvl="1"/>
            <a:r>
              <a:rPr lang="en-US" dirty="0"/>
              <a:t>Management of multiple versions of various software stacks</a:t>
            </a:r>
          </a:p>
          <a:p>
            <a:pPr lvl="1"/>
            <a:r>
              <a:rPr lang="en-US" dirty="0"/>
              <a:t>Digging through code to figure out how to run the application</a:t>
            </a:r>
          </a:p>
          <a:p>
            <a:pPr marL="273050" lvl="1" indent="0">
              <a:buNone/>
            </a:pPr>
            <a:endParaRPr lang="en-US" dirty="0"/>
          </a:p>
        </p:txBody>
      </p:sp>
      <p:sp>
        <p:nvSpPr>
          <p:cNvPr id="3" name="Title 2">
            <a:extLst>
              <a:ext uri="{FF2B5EF4-FFF2-40B4-BE49-F238E27FC236}">
                <a16:creationId xmlns:a16="http://schemas.microsoft.com/office/drawing/2014/main" id="{76B2F03C-6418-884A-8287-EFC3FCA5A472}"/>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4FF4C9FF-329D-C840-B246-C5B5055165A7}"/>
              </a:ext>
            </a:extLst>
          </p:cNvPr>
          <p:cNvSpPr>
            <a:spLocks noGrp="1"/>
          </p:cNvSpPr>
          <p:nvPr>
            <p:ph type="subTitle" idx="10"/>
          </p:nvPr>
        </p:nvSpPr>
        <p:spPr/>
        <p:txBody>
          <a:bodyPr/>
          <a:lstStyle/>
          <a:p>
            <a:r>
              <a:rPr lang="en-US" dirty="0"/>
              <a:t>Standardization</a:t>
            </a:r>
          </a:p>
        </p:txBody>
      </p:sp>
    </p:spTree>
    <p:extLst>
      <p:ext uri="{BB962C8B-B14F-4D97-AF65-F5344CB8AC3E}">
        <p14:creationId xmlns:p14="http://schemas.microsoft.com/office/powerpoint/2010/main" val="134012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a:xfrm>
            <a:off x="3377338" y="1392216"/>
            <a:ext cx="7315200" cy="4322783"/>
          </a:xfrm>
        </p:spPr>
        <p:txBody>
          <a:bodyPr>
            <a:normAutofit/>
          </a:bodyPr>
          <a:lstStyle/>
          <a:p>
            <a:pPr>
              <a:buNone/>
            </a:pPr>
            <a:r>
              <a:rPr lang="en-US" dirty="0"/>
              <a:t>Meet Greet, Current State Interview</a:t>
            </a:r>
            <a:br>
              <a:rPr lang="en-US" dirty="0"/>
            </a:br>
            <a:r>
              <a:rPr lang="en-US" dirty="0"/>
              <a:t>Introduction to Docker and Containers</a:t>
            </a:r>
            <a:br>
              <a:rPr lang="en-US" dirty="0"/>
            </a:br>
            <a:r>
              <a:rPr lang="en-US" dirty="0"/>
              <a:t>Hands-On Sessions</a:t>
            </a:r>
          </a:p>
          <a:p>
            <a:r>
              <a:rPr lang="en-US" dirty="0"/>
              <a:t>Resume Introduction to Docker and Containers</a:t>
            </a:r>
            <a:br>
              <a:rPr lang="en-US" dirty="0"/>
            </a:br>
            <a:r>
              <a:rPr lang="en-US" dirty="0"/>
              <a:t>Hands-On Sessions</a:t>
            </a:r>
          </a:p>
          <a:p>
            <a:r>
              <a:rPr lang="en-US" dirty="0"/>
              <a:t>Developer and Operator Workflows</a:t>
            </a:r>
            <a:br>
              <a:rPr lang="en-US" dirty="0"/>
            </a:br>
            <a:r>
              <a:rPr lang="en-US" dirty="0"/>
              <a:t>​CI/CD Using Docker</a:t>
            </a:r>
          </a:p>
          <a:p>
            <a:pPr>
              <a:buNone/>
            </a:pPr>
            <a:r>
              <a:rPr lang="en-US" dirty="0"/>
              <a:t>Swarm Coverage</a:t>
            </a:r>
            <a:br>
              <a:rPr lang="en-US" dirty="0"/>
            </a:br>
            <a:r>
              <a:rPr lang="en-US" dirty="0"/>
              <a:t>Kubernetes Coverage</a:t>
            </a:r>
            <a:br>
              <a:rPr lang="en-US" dirty="0"/>
            </a:br>
            <a:r>
              <a:rPr lang="en-US" dirty="0"/>
              <a:t>Request Session Feedback</a:t>
            </a:r>
          </a:p>
        </p:txBody>
      </p:sp>
      <p:sp>
        <p:nvSpPr>
          <p:cNvPr id="13" name="Rectangle 12">
            <a:extLst>
              <a:ext uri="{FF2B5EF4-FFF2-40B4-BE49-F238E27FC236}">
                <a16:creationId xmlns:a16="http://schemas.microsoft.com/office/drawing/2014/main" id="{F7DCEC36-AF6C-E243-A5FE-1C3420A8E929}"/>
              </a:ext>
            </a:extLst>
          </p:cNvPr>
          <p:cNvSpPr/>
          <p:nvPr/>
        </p:nvSpPr>
        <p:spPr>
          <a:xfrm>
            <a:off x="2379562" y="1693926"/>
            <a:ext cx="801823" cy="369332"/>
          </a:xfrm>
          <a:prstGeom prst="rect">
            <a:avLst/>
          </a:prstGeom>
        </p:spPr>
        <p:txBody>
          <a:bodyPr wrap="none">
            <a:spAutoFit/>
          </a:bodyPr>
          <a:lstStyle/>
          <a:p>
            <a:pPr>
              <a:buNone/>
            </a:pPr>
            <a:r>
              <a:rPr lang="en-US" b="1" dirty="0"/>
              <a:t>Day 1</a:t>
            </a:r>
          </a:p>
        </p:txBody>
      </p:sp>
      <p:sp>
        <p:nvSpPr>
          <p:cNvPr id="14" name="Rectangle 13">
            <a:extLst>
              <a:ext uri="{FF2B5EF4-FFF2-40B4-BE49-F238E27FC236}">
                <a16:creationId xmlns:a16="http://schemas.microsoft.com/office/drawing/2014/main" id="{F7EAF0BE-4621-E342-AA34-42609C01B6D7}"/>
              </a:ext>
            </a:extLst>
          </p:cNvPr>
          <p:cNvSpPr/>
          <p:nvPr/>
        </p:nvSpPr>
        <p:spPr>
          <a:xfrm>
            <a:off x="2352313" y="2608004"/>
            <a:ext cx="856325" cy="369332"/>
          </a:xfrm>
          <a:prstGeom prst="rect">
            <a:avLst/>
          </a:prstGeom>
        </p:spPr>
        <p:txBody>
          <a:bodyPr wrap="none">
            <a:spAutoFit/>
          </a:bodyPr>
          <a:lstStyle/>
          <a:p>
            <a:r>
              <a:rPr lang="en-US" b="1" dirty="0"/>
              <a:t>Day 2</a:t>
            </a:r>
          </a:p>
        </p:txBody>
      </p:sp>
      <p:sp>
        <p:nvSpPr>
          <p:cNvPr id="15" name="Rectangle 14">
            <a:extLst>
              <a:ext uri="{FF2B5EF4-FFF2-40B4-BE49-F238E27FC236}">
                <a16:creationId xmlns:a16="http://schemas.microsoft.com/office/drawing/2014/main" id="{D11809A0-B3CA-674F-90AC-E4C61B601DC0}"/>
              </a:ext>
            </a:extLst>
          </p:cNvPr>
          <p:cNvSpPr/>
          <p:nvPr/>
        </p:nvSpPr>
        <p:spPr>
          <a:xfrm>
            <a:off x="2352312" y="3539778"/>
            <a:ext cx="856325" cy="369332"/>
          </a:xfrm>
          <a:prstGeom prst="rect">
            <a:avLst/>
          </a:prstGeom>
        </p:spPr>
        <p:txBody>
          <a:bodyPr wrap="none">
            <a:spAutoFit/>
          </a:bodyPr>
          <a:lstStyle/>
          <a:p>
            <a:r>
              <a:rPr lang="en-US" b="1" dirty="0"/>
              <a:t>Day 3</a:t>
            </a:r>
          </a:p>
        </p:txBody>
      </p:sp>
      <p:sp>
        <p:nvSpPr>
          <p:cNvPr id="16" name="Rectangle 15">
            <a:extLst>
              <a:ext uri="{FF2B5EF4-FFF2-40B4-BE49-F238E27FC236}">
                <a16:creationId xmlns:a16="http://schemas.microsoft.com/office/drawing/2014/main" id="{F686F97E-E62F-B24F-B386-A1C25DC31B89}"/>
              </a:ext>
            </a:extLst>
          </p:cNvPr>
          <p:cNvSpPr/>
          <p:nvPr/>
        </p:nvSpPr>
        <p:spPr>
          <a:xfrm>
            <a:off x="2325060" y="4471552"/>
            <a:ext cx="856325" cy="369332"/>
          </a:xfrm>
          <a:prstGeom prst="rect">
            <a:avLst/>
          </a:prstGeom>
        </p:spPr>
        <p:txBody>
          <a:bodyPr wrap="none">
            <a:spAutoFit/>
          </a:bodyPr>
          <a:lstStyle/>
          <a:p>
            <a:r>
              <a:rPr lang="en-US" b="1" dirty="0"/>
              <a:t>Day 4</a:t>
            </a:r>
          </a:p>
        </p:txBody>
      </p:sp>
    </p:spTree>
    <p:extLst>
      <p:ext uri="{BB962C8B-B14F-4D97-AF65-F5344CB8AC3E}">
        <p14:creationId xmlns:p14="http://schemas.microsoft.com/office/powerpoint/2010/main" val="234720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CD7670-9FD1-BA4D-96FC-0D6A0D49D64D}"/>
              </a:ext>
            </a:extLst>
          </p:cNvPr>
          <p:cNvSpPr>
            <a:spLocks noGrp="1"/>
          </p:cNvSpPr>
          <p:nvPr>
            <p:ph sz="quarter" idx="14"/>
          </p:nvPr>
        </p:nvSpPr>
        <p:spPr/>
        <p:txBody>
          <a:bodyPr/>
          <a:lstStyle/>
          <a:p>
            <a:r>
              <a:rPr lang="en-US" dirty="0"/>
              <a:t>Avoid Dependency Related Failures </a:t>
            </a:r>
          </a:p>
          <a:p>
            <a:r>
              <a:rPr lang="en-US" dirty="0"/>
              <a:t>Onboard Developers Quickly: no more days long setup</a:t>
            </a:r>
          </a:p>
          <a:p>
            <a:r>
              <a:rPr lang="en-US" dirty="0"/>
              <a:t>Developers Can Switch Projects With Ease</a:t>
            </a:r>
          </a:p>
          <a:p>
            <a:r>
              <a:rPr lang="en-US" dirty="0"/>
              <a:t>Continuous Integration Becomes Easy</a:t>
            </a:r>
          </a:p>
          <a:p>
            <a:r>
              <a:rPr lang="en-US" dirty="0"/>
              <a:t>Delivery Process is the Same Everywhere</a:t>
            </a:r>
          </a:p>
          <a:p>
            <a:endParaRPr lang="en-US" dirty="0"/>
          </a:p>
        </p:txBody>
      </p:sp>
      <p:sp>
        <p:nvSpPr>
          <p:cNvPr id="3" name="Title 2">
            <a:extLst>
              <a:ext uri="{FF2B5EF4-FFF2-40B4-BE49-F238E27FC236}">
                <a16:creationId xmlns:a16="http://schemas.microsoft.com/office/drawing/2014/main" id="{80F86E7E-2510-FD4B-A56F-79629DC4FFEF}"/>
              </a:ext>
            </a:extLst>
          </p:cNvPr>
          <p:cNvSpPr>
            <a:spLocks noGrp="1"/>
          </p:cNvSpPr>
          <p:nvPr>
            <p:ph type="title"/>
          </p:nvPr>
        </p:nvSpPr>
        <p:spPr/>
        <p:txBody>
          <a:bodyPr/>
          <a:lstStyle/>
          <a:p>
            <a:r>
              <a:rPr lang="en-US" dirty="0"/>
              <a:t>After Docker</a:t>
            </a:r>
          </a:p>
        </p:txBody>
      </p:sp>
      <p:sp>
        <p:nvSpPr>
          <p:cNvPr id="4" name="Subtitle 3">
            <a:extLst>
              <a:ext uri="{FF2B5EF4-FFF2-40B4-BE49-F238E27FC236}">
                <a16:creationId xmlns:a16="http://schemas.microsoft.com/office/drawing/2014/main" id="{39C67039-71ED-3744-9013-2C8E2936DEF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0720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B1C36F-5C6C-3140-8733-1BA7AAC112AD}"/>
              </a:ext>
            </a:extLst>
          </p:cNvPr>
          <p:cNvSpPr>
            <a:spLocks noGrp="1"/>
          </p:cNvSpPr>
          <p:nvPr>
            <p:ph sz="quarter" idx="14"/>
          </p:nvPr>
        </p:nvSpPr>
        <p:spPr/>
        <p:txBody>
          <a:bodyPr/>
          <a:lstStyle/>
          <a:p>
            <a:r>
              <a:rPr lang="en-US" dirty="0">
                <a:cs typeface="Calibri"/>
              </a:rPr>
              <a:t>Containers have been done before:</a:t>
            </a:r>
          </a:p>
          <a:p>
            <a:pPr lvl="1"/>
            <a:r>
              <a:rPr lang="en-US" dirty="0">
                <a:cs typeface="Calibri"/>
              </a:rPr>
              <a:t>Linux </a:t>
            </a:r>
            <a:r>
              <a:rPr lang="en-US" dirty="0" err="1">
                <a:cs typeface="Calibri"/>
              </a:rPr>
              <a:t>vServer</a:t>
            </a:r>
            <a:endParaRPr lang="en-US" dirty="0">
              <a:cs typeface="Calibri"/>
            </a:endParaRPr>
          </a:p>
          <a:p>
            <a:pPr lvl="1"/>
            <a:r>
              <a:rPr lang="en-US" dirty="0">
                <a:cs typeface="Calibri"/>
              </a:rPr>
              <a:t>Solaris Zones</a:t>
            </a:r>
          </a:p>
          <a:p>
            <a:pPr lvl="1"/>
            <a:r>
              <a:rPr lang="en-US" dirty="0">
                <a:cs typeface="Calibri"/>
              </a:rPr>
              <a:t>FreeBSD Jails</a:t>
            </a:r>
          </a:p>
          <a:p>
            <a:pPr lvl="1"/>
            <a:r>
              <a:rPr lang="en-US" dirty="0" err="1">
                <a:cs typeface="Calibri"/>
              </a:rPr>
              <a:t>Virtuozzo</a:t>
            </a:r>
            <a:r>
              <a:rPr lang="en-US" dirty="0">
                <a:cs typeface="Calibri"/>
              </a:rPr>
              <a:t>/</a:t>
            </a:r>
            <a:r>
              <a:rPr lang="en-US" dirty="0" err="1">
                <a:cs typeface="Calibri"/>
              </a:rPr>
              <a:t>OpenVZ</a:t>
            </a:r>
            <a:endParaRPr lang="en-US" dirty="0">
              <a:cs typeface="Calibri"/>
            </a:endParaRPr>
          </a:p>
          <a:p>
            <a:pPr lvl="1"/>
            <a:r>
              <a:rPr lang="en-US" dirty="0">
                <a:cs typeface="Calibri"/>
              </a:rPr>
              <a:t>LXC (</a:t>
            </a:r>
            <a:r>
              <a:rPr lang="en-US" dirty="0" err="1">
                <a:cs typeface="Calibri"/>
              </a:rPr>
              <a:t>linux</a:t>
            </a:r>
            <a:r>
              <a:rPr lang="en-US" dirty="0">
                <a:cs typeface="Calibri"/>
              </a:rPr>
              <a:t> containers)</a:t>
            </a:r>
          </a:p>
          <a:p>
            <a:r>
              <a:rPr lang="en-US" dirty="0">
                <a:cs typeface="Calibri"/>
              </a:rPr>
              <a:t>Docker just puts all the tools together to make it easy to consume</a:t>
            </a:r>
          </a:p>
          <a:p>
            <a:r>
              <a:rPr lang="en-US" dirty="0">
                <a:cs typeface="Calibri"/>
              </a:rPr>
              <a:t>No more homegrown PAAS solutions translates to faster to market</a:t>
            </a:r>
          </a:p>
        </p:txBody>
      </p:sp>
      <p:sp>
        <p:nvSpPr>
          <p:cNvPr id="3" name="Title 2">
            <a:extLst>
              <a:ext uri="{FF2B5EF4-FFF2-40B4-BE49-F238E27FC236}">
                <a16:creationId xmlns:a16="http://schemas.microsoft.com/office/drawing/2014/main" id="{480C9B0A-FBA6-2B4B-8C03-8AD4D5F30448}"/>
              </a:ext>
            </a:extLst>
          </p:cNvPr>
          <p:cNvSpPr>
            <a:spLocks noGrp="1"/>
          </p:cNvSpPr>
          <p:nvPr>
            <p:ph type="title"/>
          </p:nvPr>
        </p:nvSpPr>
        <p:spPr/>
        <p:txBody>
          <a:bodyPr/>
          <a:lstStyle/>
          <a:p>
            <a:r>
              <a:rPr lang="en-US" dirty="0"/>
              <a:t>Containers Aren’t New</a:t>
            </a:r>
          </a:p>
        </p:txBody>
      </p:sp>
      <p:sp>
        <p:nvSpPr>
          <p:cNvPr id="4" name="Subtitle 3">
            <a:extLst>
              <a:ext uri="{FF2B5EF4-FFF2-40B4-BE49-F238E27FC236}">
                <a16:creationId xmlns:a16="http://schemas.microsoft.com/office/drawing/2014/main" id="{88CA9997-316E-A44F-9E89-EF6FAF32F16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208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3D5DFC-474E-9E45-9591-84ED99F9B773}"/>
              </a:ext>
            </a:extLst>
          </p:cNvPr>
          <p:cNvGrpSpPr/>
          <p:nvPr/>
        </p:nvGrpSpPr>
        <p:grpSpPr>
          <a:xfrm>
            <a:off x="1423903" y="1341748"/>
            <a:ext cx="10439881" cy="5056054"/>
            <a:chOff x="1444223" y="1057268"/>
            <a:chExt cx="10439881" cy="5056054"/>
          </a:xfrm>
        </p:grpSpPr>
        <p:sp>
          <p:nvSpPr>
            <p:cNvPr id="8" name="Rounded Rectangle 7">
              <a:extLst>
                <a:ext uri="{FF2B5EF4-FFF2-40B4-BE49-F238E27FC236}">
                  <a16:creationId xmlns:a16="http://schemas.microsoft.com/office/drawing/2014/main" id="{487DF69E-06C2-C548-83D5-6E011A66F3C2}"/>
                </a:ext>
              </a:extLst>
            </p:cNvPr>
            <p:cNvSpPr/>
            <p:nvPr/>
          </p:nvSpPr>
          <p:spPr>
            <a:xfrm>
              <a:off x="2018774" y="1057268"/>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9" name="TextBox 8">
              <a:extLst>
                <a:ext uri="{FF2B5EF4-FFF2-40B4-BE49-F238E27FC236}">
                  <a16:creationId xmlns:a16="http://schemas.microsoft.com/office/drawing/2014/main" id="{4FA5F463-944B-3749-88A0-2D7C84D1153B}"/>
                </a:ext>
              </a:extLst>
            </p:cNvPr>
            <p:cNvSpPr txBox="1"/>
            <p:nvPr/>
          </p:nvSpPr>
          <p:spPr>
            <a:xfrm>
              <a:off x="2260011" y="1273112"/>
              <a:ext cx="2570848" cy="685621"/>
            </a:xfrm>
            <a:prstGeom prst="rect">
              <a:avLst/>
            </a:prstGeom>
            <a:noFill/>
          </p:spPr>
          <p:txBody>
            <a:bodyPr wrap="square" lIns="0" tIns="0" rIns="0" bIns="0" rtlCol="0">
              <a:noAutofit/>
            </a:bodyPr>
            <a:lstStyle/>
            <a:p>
              <a:pPr>
                <a:lnSpc>
                  <a:spcPct val="90000"/>
                </a:lnSpc>
              </a:pPr>
              <a:r>
                <a:rPr lang="en-US" sz="1799" dirty="0"/>
                <a:t>Layer 6: Application</a:t>
              </a:r>
            </a:p>
          </p:txBody>
        </p:sp>
        <p:sp>
          <p:nvSpPr>
            <p:cNvPr id="10" name="Rounded Rectangle 9">
              <a:extLst>
                <a:ext uri="{FF2B5EF4-FFF2-40B4-BE49-F238E27FC236}">
                  <a16:creationId xmlns:a16="http://schemas.microsoft.com/office/drawing/2014/main" id="{54F94BAE-06B9-584C-B80D-1342383FA636}"/>
                </a:ext>
              </a:extLst>
            </p:cNvPr>
            <p:cNvSpPr/>
            <p:nvPr/>
          </p:nvSpPr>
          <p:spPr>
            <a:xfrm>
              <a:off x="2018774" y="1857160"/>
              <a:ext cx="9865330" cy="977645"/>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1" name="TextBox 10">
              <a:extLst>
                <a:ext uri="{FF2B5EF4-FFF2-40B4-BE49-F238E27FC236}">
                  <a16:creationId xmlns:a16="http://schemas.microsoft.com/office/drawing/2014/main" id="{E62EB736-7AE8-7C4E-AD7F-E85CB28FD95A}"/>
                </a:ext>
              </a:extLst>
            </p:cNvPr>
            <p:cNvSpPr txBox="1"/>
            <p:nvPr/>
          </p:nvSpPr>
          <p:spPr>
            <a:xfrm>
              <a:off x="2260011" y="2120940"/>
              <a:ext cx="2932936" cy="342811"/>
            </a:xfrm>
            <a:prstGeom prst="rect">
              <a:avLst/>
            </a:prstGeom>
            <a:noFill/>
          </p:spPr>
          <p:txBody>
            <a:bodyPr wrap="square" lIns="0" tIns="0" rIns="0" bIns="0" rtlCol="0">
              <a:noAutofit/>
            </a:bodyPr>
            <a:lstStyle/>
            <a:p>
              <a:pPr>
                <a:lnSpc>
                  <a:spcPct val="90000"/>
                </a:lnSpc>
              </a:pPr>
              <a:r>
                <a:rPr lang="en-US" sz="1799" dirty="0"/>
                <a:t>Layer 5: </a:t>
              </a:r>
            </a:p>
            <a:p>
              <a:pPr>
                <a:lnSpc>
                  <a:spcPct val="90000"/>
                </a:lnSpc>
              </a:pPr>
              <a:r>
                <a:rPr lang="en-US" sz="1799" dirty="0"/>
                <a:t>Orchestration / Scheduling</a:t>
              </a:r>
            </a:p>
          </p:txBody>
        </p:sp>
        <p:sp>
          <p:nvSpPr>
            <p:cNvPr id="12" name="Rounded Rectangle 11">
              <a:extLst>
                <a:ext uri="{FF2B5EF4-FFF2-40B4-BE49-F238E27FC236}">
                  <a16:creationId xmlns:a16="http://schemas.microsoft.com/office/drawing/2014/main" id="{7087C8DD-4326-514F-B50B-D0547E926BA7}"/>
                </a:ext>
              </a:extLst>
            </p:cNvPr>
            <p:cNvSpPr/>
            <p:nvPr/>
          </p:nvSpPr>
          <p:spPr>
            <a:xfrm>
              <a:off x="2018774" y="2898289"/>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TextBox 12">
              <a:extLst>
                <a:ext uri="{FF2B5EF4-FFF2-40B4-BE49-F238E27FC236}">
                  <a16:creationId xmlns:a16="http://schemas.microsoft.com/office/drawing/2014/main" id="{257158C4-0509-6349-A2CA-52E1046D95D6}"/>
                </a:ext>
              </a:extLst>
            </p:cNvPr>
            <p:cNvSpPr txBox="1"/>
            <p:nvPr/>
          </p:nvSpPr>
          <p:spPr>
            <a:xfrm>
              <a:off x="2260011" y="3114132"/>
              <a:ext cx="2856756" cy="342811"/>
            </a:xfrm>
            <a:prstGeom prst="rect">
              <a:avLst/>
            </a:prstGeom>
            <a:noFill/>
          </p:spPr>
          <p:txBody>
            <a:bodyPr wrap="square" lIns="0" tIns="0" rIns="0" bIns="0" rtlCol="0">
              <a:noAutofit/>
            </a:bodyPr>
            <a:lstStyle/>
            <a:p>
              <a:pPr>
                <a:lnSpc>
                  <a:spcPct val="90000"/>
                </a:lnSpc>
              </a:pPr>
              <a:r>
                <a:rPr lang="en-US" sz="1799" dirty="0"/>
                <a:t>Layer 4: Container Engine</a:t>
              </a:r>
            </a:p>
          </p:txBody>
        </p:sp>
        <p:sp>
          <p:nvSpPr>
            <p:cNvPr id="14" name="Rounded Rectangle 13">
              <a:extLst>
                <a:ext uri="{FF2B5EF4-FFF2-40B4-BE49-F238E27FC236}">
                  <a16:creationId xmlns:a16="http://schemas.microsoft.com/office/drawing/2014/main" id="{B501442D-DEC7-5945-A260-A2F10B935C52}"/>
                </a:ext>
              </a:extLst>
            </p:cNvPr>
            <p:cNvSpPr/>
            <p:nvPr/>
          </p:nvSpPr>
          <p:spPr>
            <a:xfrm>
              <a:off x="2018774" y="3703363"/>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5" name="TextBox 14">
              <a:extLst>
                <a:ext uri="{FF2B5EF4-FFF2-40B4-BE49-F238E27FC236}">
                  <a16:creationId xmlns:a16="http://schemas.microsoft.com/office/drawing/2014/main" id="{D543937D-CEF9-234D-B065-0F0A5BC10660}"/>
                </a:ext>
              </a:extLst>
            </p:cNvPr>
            <p:cNvSpPr txBox="1"/>
            <p:nvPr/>
          </p:nvSpPr>
          <p:spPr>
            <a:xfrm>
              <a:off x="2260011" y="3919207"/>
              <a:ext cx="2856756" cy="342811"/>
            </a:xfrm>
            <a:prstGeom prst="rect">
              <a:avLst/>
            </a:prstGeom>
            <a:noFill/>
          </p:spPr>
          <p:txBody>
            <a:bodyPr wrap="square" lIns="0" tIns="0" rIns="0" bIns="0" rtlCol="0">
              <a:noAutofit/>
            </a:bodyPr>
            <a:lstStyle/>
            <a:p>
              <a:pPr>
                <a:lnSpc>
                  <a:spcPct val="90000"/>
                </a:lnSpc>
              </a:pPr>
              <a:r>
                <a:rPr lang="en-US" sz="1799" dirty="0"/>
                <a:t>Layer 3: Operating System</a:t>
              </a:r>
            </a:p>
          </p:txBody>
        </p:sp>
        <p:sp>
          <p:nvSpPr>
            <p:cNvPr id="16" name="Rounded Rectangle 15">
              <a:extLst>
                <a:ext uri="{FF2B5EF4-FFF2-40B4-BE49-F238E27FC236}">
                  <a16:creationId xmlns:a16="http://schemas.microsoft.com/office/drawing/2014/main" id="{F0CD2B19-DA88-6742-A22C-7E94C856E330}"/>
                </a:ext>
              </a:extLst>
            </p:cNvPr>
            <p:cNvSpPr/>
            <p:nvPr/>
          </p:nvSpPr>
          <p:spPr>
            <a:xfrm>
              <a:off x="2018774" y="4508437"/>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7" name="TextBox 16">
              <a:extLst>
                <a:ext uri="{FF2B5EF4-FFF2-40B4-BE49-F238E27FC236}">
                  <a16:creationId xmlns:a16="http://schemas.microsoft.com/office/drawing/2014/main" id="{FFC307FB-875A-C24E-AF86-2CCFD1008AA4}"/>
                </a:ext>
              </a:extLst>
            </p:cNvPr>
            <p:cNvSpPr txBox="1"/>
            <p:nvPr/>
          </p:nvSpPr>
          <p:spPr>
            <a:xfrm>
              <a:off x="2260011" y="4724281"/>
              <a:ext cx="3047206" cy="342811"/>
            </a:xfrm>
            <a:prstGeom prst="rect">
              <a:avLst/>
            </a:prstGeom>
            <a:noFill/>
          </p:spPr>
          <p:txBody>
            <a:bodyPr wrap="square" lIns="0" tIns="0" rIns="0" bIns="0" rtlCol="0">
              <a:noAutofit/>
            </a:bodyPr>
            <a:lstStyle/>
            <a:p>
              <a:pPr>
                <a:lnSpc>
                  <a:spcPct val="90000"/>
                </a:lnSpc>
              </a:pPr>
              <a:r>
                <a:rPr lang="en-US" sz="1799" dirty="0"/>
                <a:t>Layer 2: Virtual Infrastructure</a:t>
              </a:r>
            </a:p>
          </p:txBody>
        </p:sp>
        <p:sp>
          <p:nvSpPr>
            <p:cNvPr id="18" name="Rounded Rectangle 17">
              <a:extLst>
                <a:ext uri="{FF2B5EF4-FFF2-40B4-BE49-F238E27FC236}">
                  <a16:creationId xmlns:a16="http://schemas.microsoft.com/office/drawing/2014/main" id="{EBC1C378-0048-DF4B-B430-B8DE271CDA59}"/>
                </a:ext>
              </a:extLst>
            </p:cNvPr>
            <p:cNvSpPr/>
            <p:nvPr/>
          </p:nvSpPr>
          <p:spPr>
            <a:xfrm>
              <a:off x="2018774" y="5353090"/>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TextBox 18">
              <a:extLst>
                <a:ext uri="{FF2B5EF4-FFF2-40B4-BE49-F238E27FC236}">
                  <a16:creationId xmlns:a16="http://schemas.microsoft.com/office/drawing/2014/main" id="{B0F27BFA-EC3E-7E49-83BD-CF7D8FD1C051}"/>
                </a:ext>
              </a:extLst>
            </p:cNvPr>
            <p:cNvSpPr txBox="1"/>
            <p:nvPr/>
          </p:nvSpPr>
          <p:spPr>
            <a:xfrm>
              <a:off x="2260011" y="5568934"/>
              <a:ext cx="3339230" cy="342811"/>
            </a:xfrm>
            <a:prstGeom prst="rect">
              <a:avLst/>
            </a:prstGeom>
            <a:noFill/>
          </p:spPr>
          <p:txBody>
            <a:bodyPr wrap="square" lIns="0" tIns="0" rIns="0" bIns="0" rtlCol="0">
              <a:noAutofit/>
            </a:bodyPr>
            <a:lstStyle/>
            <a:p>
              <a:pPr>
                <a:lnSpc>
                  <a:spcPct val="90000"/>
                </a:lnSpc>
              </a:pPr>
              <a:r>
                <a:rPr lang="en-US" sz="1799" dirty="0"/>
                <a:t>Layer 1: Physical Infrastructure</a:t>
              </a:r>
            </a:p>
          </p:txBody>
        </p:sp>
        <p:pic>
          <p:nvPicPr>
            <p:cNvPr id="20" name="Picture 19">
              <a:extLst>
                <a:ext uri="{FF2B5EF4-FFF2-40B4-BE49-F238E27FC236}">
                  <a16:creationId xmlns:a16="http://schemas.microsoft.com/office/drawing/2014/main" id="{C3BD6CF9-C5AF-D34C-B8FB-5BD9C169E3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89680" y="3013982"/>
              <a:ext cx="755087" cy="624835"/>
            </a:xfrm>
            <a:prstGeom prst="rect">
              <a:avLst/>
            </a:prstGeom>
          </p:spPr>
        </p:pic>
        <p:pic>
          <p:nvPicPr>
            <p:cNvPr id="21" name="Picture 20" descr="introduction-to-apache-mesos-1-638.jpg">
              <a:extLst>
                <a:ext uri="{FF2B5EF4-FFF2-40B4-BE49-F238E27FC236}">
                  <a16:creationId xmlns:a16="http://schemas.microsoft.com/office/drawing/2014/main" id="{7ECE98D9-ECD1-B140-94E6-54B572F420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14467" y="2137197"/>
              <a:ext cx="1269669" cy="540731"/>
            </a:xfrm>
            <a:prstGeom prst="rect">
              <a:avLst/>
            </a:prstGeom>
          </p:spPr>
        </p:pic>
        <p:pic>
          <p:nvPicPr>
            <p:cNvPr id="22" name="Picture 2" descr="http://learnclouds.com/wp-content/uploads/2015/08/vmware_vsphere1.png">
              <a:extLst>
                <a:ext uri="{FF2B5EF4-FFF2-40B4-BE49-F238E27FC236}">
                  <a16:creationId xmlns:a16="http://schemas.microsoft.com/office/drawing/2014/main" id="{38BB89EE-70B5-E244-A714-22A89F64A6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05062" y="4522577"/>
              <a:ext cx="1127953" cy="667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oton">
              <a:extLst>
                <a:ext uri="{FF2B5EF4-FFF2-40B4-BE49-F238E27FC236}">
                  <a16:creationId xmlns:a16="http://schemas.microsoft.com/office/drawing/2014/main" id="{FF5812F6-9757-BE49-B06B-A58B3B09C3C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43587" y="3908058"/>
              <a:ext cx="1618270" cy="4290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upload.wikimedia.org/wikipedia/commons/thumb/8/8c/CoreOS.svg/2000px-CoreOS.svg.png">
              <a:extLst>
                <a:ext uri="{FF2B5EF4-FFF2-40B4-BE49-F238E27FC236}">
                  <a16:creationId xmlns:a16="http://schemas.microsoft.com/office/drawing/2014/main" id="{7D82EA78-6E88-2F47-9745-39E0518FE0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34658" y="3819176"/>
              <a:ext cx="1458021" cy="5620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nsx-hands-on-labs.nicira.com/static/training/img/vmw_nsx.png">
              <a:extLst>
                <a:ext uri="{FF2B5EF4-FFF2-40B4-BE49-F238E27FC236}">
                  <a16:creationId xmlns:a16="http://schemas.microsoft.com/office/drawing/2014/main" id="{80B17AFB-FFDF-294E-97FF-2487CFCBAFE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91831" y="4584850"/>
              <a:ext cx="974288" cy="5687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8DCD2EB-7982-D54F-A451-01315961880F}"/>
                </a:ext>
              </a:extLst>
            </p:cNvPr>
            <p:cNvSpPr txBox="1"/>
            <p:nvPr/>
          </p:nvSpPr>
          <p:spPr>
            <a:xfrm>
              <a:off x="10512860" y="4856553"/>
              <a:ext cx="761801" cy="297086"/>
            </a:xfrm>
            <a:prstGeom prst="rect">
              <a:avLst/>
            </a:prstGeom>
            <a:noFill/>
          </p:spPr>
          <p:txBody>
            <a:bodyPr wrap="square" lIns="0" tIns="0" rIns="0" bIns="0" rtlCol="0">
              <a:noAutofit/>
            </a:bodyPr>
            <a:lstStyle/>
            <a:p>
              <a:pPr>
                <a:lnSpc>
                  <a:spcPct val="90000"/>
                </a:lnSpc>
              </a:pPr>
              <a:r>
                <a:rPr lang="en-US" sz="1799" b="1" dirty="0"/>
                <a:t>VSAN</a:t>
              </a:r>
            </a:p>
          </p:txBody>
        </p:sp>
        <p:pic>
          <p:nvPicPr>
            <p:cNvPr id="27" name="Picture 26">
              <a:extLst>
                <a:ext uri="{FF2B5EF4-FFF2-40B4-BE49-F238E27FC236}">
                  <a16:creationId xmlns:a16="http://schemas.microsoft.com/office/drawing/2014/main" id="{8CDEDA2C-55D8-C945-8845-D006AF81A430}"/>
                </a:ext>
              </a:extLst>
            </p:cNvPr>
            <p:cNvPicPr>
              <a:picLocks noChangeAspect="1"/>
            </p:cNvPicPr>
            <p:nvPr/>
          </p:nvPicPr>
          <p:blipFill>
            <a:blip r:embed="rId9"/>
            <a:stretch>
              <a:fillRect/>
            </a:stretch>
          </p:blipFill>
          <p:spPr>
            <a:xfrm>
              <a:off x="8351354" y="5425706"/>
              <a:ext cx="845881" cy="425857"/>
            </a:xfrm>
            <a:prstGeom prst="rect">
              <a:avLst/>
            </a:prstGeom>
          </p:spPr>
        </p:pic>
        <p:pic>
          <p:nvPicPr>
            <p:cNvPr id="28" name="Picture 27">
              <a:extLst>
                <a:ext uri="{FF2B5EF4-FFF2-40B4-BE49-F238E27FC236}">
                  <a16:creationId xmlns:a16="http://schemas.microsoft.com/office/drawing/2014/main" id="{90161C4C-D013-B844-8C5A-475E9B8A4D4C}"/>
                </a:ext>
              </a:extLst>
            </p:cNvPr>
            <p:cNvPicPr>
              <a:picLocks noChangeAspect="1"/>
            </p:cNvPicPr>
            <p:nvPr/>
          </p:nvPicPr>
          <p:blipFill>
            <a:blip r:embed="rId10"/>
            <a:stretch>
              <a:fillRect/>
            </a:stretch>
          </p:blipFill>
          <p:spPr>
            <a:xfrm>
              <a:off x="10512863" y="5406147"/>
              <a:ext cx="482017" cy="450306"/>
            </a:xfrm>
            <a:prstGeom prst="rect">
              <a:avLst/>
            </a:prstGeom>
          </p:spPr>
        </p:pic>
        <p:pic>
          <p:nvPicPr>
            <p:cNvPr id="29" name="Picture 28">
              <a:extLst>
                <a:ext uri="{FF2B5EF4-FFF2-40B4-BE49-F238E27FC236}">
                  <a16:creationId xmlns:a16="http://schemas.microsoft.com/office/drawing/2014/main" id="{E1DC8C51-1210-544D-8CBB-67F6F1586F50}"/>
                </a:ext>
              </a:extLst>
            </p:cNvPr>
            <p:cNvPicPr>
              <a:picLocks noChangeAspect="1"/>
            </p:cNvPicPr>
            <p:nvPr/>
          </p:nvPicPr>
          <p:blipFill>
            <a:blip r:embed="rId11"/>
            <a:stretch>
              <a:fillRect/>
            </a:stretch>
          </p:blipFill>
          <p:spPr>
            <a:xfrm>
              <a:off x="6115606" y="5374454"/>
              <a:ext cx="699906" cy="528360"/>
            </a:xfrm>
            <a:prstGeom prst="rect">
              <a:avLst/>
            </a:prstGeom>
          </p:spPr>
        </p:pic>
        <p:sp>
          <p:nvSpPr>
            <p:cNvPr id="31" name="TextBox 30">
              <a:extLst>
                <a:ext uri="{FF2B5EF4-FFF2-40B4-BE49-F238E27FC236}">
                  <a16:creationId xmlns:a16="http://schemas.microsoft.com/office/drawing/2014/main" id="{B1A57CDA-7EA1-3A40-A7B6-791B27E16470}"/>
                </a:ext>
              </a:extLst>
            </p:cNvPr>
            <p:cNvSpPr txBox="1"/>
            <p:nvPr/>
          </p:nvSpPr>
          <p:spPr>
            <a:xfrm>
              <a:off x="6079135" y="5851563"/>
              <a:ext cx="1233448" cy="261759"/>
            </a:xfrm>
            <a:prstGeom prst="rect">
              <a:avLst/>
            </a:prstGeom>
            <a:noFill/>
          </p:spPr>
          <p:txBody>
            <a:bodyPr wrap="square" lIns="0" tIns="0" rIns="0" bIns="0" rtlCol="0">
              <a:noAutofit/>
            </a:bodyPr>
            <a:lstStyle/>
            <a:p>
              <a:pPr>
                <a:lnSpc>
                  <a:spcPct val="90000"/>
                </a:lnSpc>
              </a:pPr>
              <a:r>
                <a:rPr lang="en-US" sz="1799" dirty="0"/>
                <a:t>Compute</a:t>
              </a:r>
            </a:p>
          </p:txBody>
        </p:sp>
        <p:sp>
          <p:nvSpPr>
            <p:cNvPr id="32" name="TextBox 31">
              <a:extLst>
                <a:ext uri="{FF2B5EF4-FFF2-40B4-BE49-F238E27FC236}">
                  <a16:creationId xmlns:a16="http://schemas.microsoft.com/office/drawing/2014/main" id="{2A0CC844-6398-8E44-BF54-7FBAF07ED3BD}"/>
                </a:ext>
              </a:extLst>
            </p:cNvPr>
            <p:cNvSpPr txBox="1"/>
            <p:nvPr/>
          </p:nvSpPr>
          <p:spPr>
            <a:xfrm>
              <a:off x="8350559" y="5858201"/>
              <a:ext cx="969873" cy="236481"/>
            </a:xfrm>
            <a:prstGeom prst="rect">
              <a:avLst/>
            </a:prstGeom>
            <a:noFill/>
          </p:spPr>
          <p:txBody>
            <a:bodyPr wrap="square" lIns="0" tIns="0" rIns="0" bIns="0" rtlCol="0">
              <a:noAutofit/>
            </a:bodyPr>
            <a:lstStyle/>
            <a:p>
              <a:pPr>
                <a:lnSpc>
                  <a:spcPct val="90000"/>
                </a:lnSpc>
              </a:pPr>
              <a:r>
                <a:rPr lang="en-US" sz="1799"/>
                <a:t>Network</a:t>
              </a:r>
              <a:endParaRPr lang="en-US" sz="1799" dirty="0"/>
            </a:p>
          </p:txBody>
        </p:sp>
        <p:sp>
          <p:nvSpPr>
            <p:cNvPr id="33" name="TextBox 32">
              <a:extLst>
                <a:ext uri="{FF2B5EF4-FFF2-40B4-BE49-F238E27FC236}">
                  <a16:creationId xmlns:a16="http://schemas.microsoft.com/office/drawing/2014/main" id="{64F50388-B678-2645-816F-00B341906E32}"/>
                </a:ext>
              </a:extLst>
            </p:cNvPr>
            <p:cNvSpPr txBox="1"/>
            <p:nvPr/>
          </p:nvSpPr>
          <p:spPr>
            <a:xfrm>
              <a:off x="10358408" y="5841274"/>
              <a:ext cx="969873" cy="236481"/>
            </a:xfrm>
            <a:prstGeom prst="rect">
              <a:avLst/>
            </a:prstGeom>
            <a:noFill/>
          </p:spPr>
          <p:txBody>
            <a:bodyPr wrap="square" lIns="0" tIns="0" rIns="0" bIns="0" rtlCol="0">
              <a:noAutofit/>
            </a:bodyPr>
            <a:lstStyle/>
            <a:p>
              <a:pPr>
                <a:lnSpc>
                  <a:spcPct val="90000"/>
                </a:lnSpc>
              </a:pPr>
              <a:r>
                <a:rPr lang="en-US" sz="1799"/>
                <a:t>Storage</a:t>
              </a:r>
              <a:endParaRPr lang="en-US" sz="1799" dirty="0"/>
            </a:p>
          </p:txBody>
        </p:sp>
        <p:pic>
          <p:nvPicPr>
            <p:cNvPr id="34" name="Picture 33" descr="k8s.png">
              <a:extLst>
                <a:ext uri="{FF2B5EF4-FFF2-40B4-BE49-F238E27FC236}">
                  <a16:creationId xmlns:a16="http://schemas.microsoft.com/office/drawing/2014/main" id="{2BFDE1AE-F07A-EB4F-81AC-739E422ACD5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197234" y="2173035"/>
              <a:ext cx="2121411" cy="514864"/>
            </a:xfrm>
            <a:prstGeom prst="rect">
              <a:avLst/>
            </a:prstGeom>
          </p:spPr>
        </p:pic>
        <p:pic>
          <p:nvPicPr>
            <p:cNvPr id="35" name="Picture 34">
              <a:extLst>
                <a:ext uri="{FF2B5EF4-FFF2-40B4-BE49-F238E27FC236}">
                  <a16:creationId xmlns:a16="http://schemas.microsoft.com/office/drawing/2014/main" id="{9EA3D165-495A-D247-BAAA-86CE4B501395}"/>
                </a:ext>
              </a:extLst>
            </p:cNvPr>
            <p:cNvPicPr>
              <a:picLocks noChangeAspect="1"/>
            </p:cNvPicPr>
            <p:nvPr/>
          </p:nvPicPr>
          <p:blipFill>
            <a:blip r:embed="rId13"/>
            <a:stretch>
              <a:fillRect/>
            </a:stretch>
          </p:blipFill>
          <p:spPr>
            <a:xfrm>
              <a:off x="6263421" y="3749349"/>
              <a:ext cx="761802" cy="190450"/>
            </a:xfrm>
            <a:prstGeom prst="rect">
              <a:avLst/>
            </a:prstGeom>
          </p:spPr>
        </p:pic>
        <p:pic>
          <p:nvPicPr>
            <p:cNvPr id="36" name="Picture 35">
              <a:extLst>
                <a:ext uri="{FF2B5EF4-FFF2-40B4-BE49-F238E27FC236}">
                  <a16:creationId xmlns:a16="http://schemas.microsoft.com/office/drawing/2014/main" id="{61769595-F2D7-E840-A718-6D50EA5262CE}"/>
                </a:ext>
              </a:extLst>
            </p:cNvPr>
            <p:cNvPicPr>
              <a:picLocks noChangeAspect="1"/>
            </p:cNvPicPr>
            <p:nvPr/>
          </p:nvPicPr>
          <p:blipFill>
            <a:blip r:embed="rId13"/>
            <a:stretch>
              <a:fillRect/>
            </a:stretch>
          </p:blipFill>
          <p:spPr>
            <a:xfrm>
              <a:off x="10512861" y="4625525"/>
              <a:ext cx="761802" cy="190450"/>
            </a:xfrm>
            <a:prstGeom prst="rect">
              <a:avLst/>
            </a:prstGeom>
          </p:spPr>
        </p:pic>
        <p:pic>
          <p:nvPicPr>
            <p:cNvPr id="38" name="Picture 37">
              <a:extLst>
                <a:ext uri="{FF2B5EF4-FFF2-40B4-BE49-F238E27FC236}">
                  <a16:creationId xmlns:a16="http://schemas.microsoft.com/office/drawing/2014/main" id="{E73986BA-E3D7-6C4F-B6DA-28221B4CE64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884138" y="3059539"/>
              <a:ext cx="1112639" cy="468710"/>
            </a:xfrm>
            <a:prstGeom prst="rect">
              <a:avLst/>
            </a:prstGeom>
          </p:spPr>
        </p:pic>
        <p:sp>
          <p:nvSpPr>
            <p:cNvPr id="41" name="Left Brace 40">
              <a:extLst>
                <a:ext uri="{FF2B5EF4-FFF2-40B4-BE49-F238E27FC236}">
                  <a16:creationId xmlns:a16="http://schemas.microsoft.com/office/drawing/2014/main" id="{38FEA27D-7502-D642-8FA7-BF40BBA4869D}"/>
                </a:ext>
              </a:extLst>
            </p:cNvPr>
            <p:cNvSpPr/>
            <p:nvPr/>
          </p:nvSpPr>
          <p:spPr>
            <a:xfrm>
              <a:off x="1444223" y="1131036"/>
              <a:ext cx="500658" cy="667824"/>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pic>
          <p:nvPicPr>
            <p:cNvPr id="42" name="Picture 41">
              <a:extLst>
                <a:ext uri="{FF2B5EF4-FFF2-40B4-BE49-F238E27FC236}">
                  <a16:creationId xmlns:a16="http://schemas.microsoft.com/office/drawing/2014/main" id="{578C697F-2EE0-FF48-96FF-051BDD8D78B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22857" y="1974680"/>
              <a:ext cx="726151" cy="860127"/>
            </a:xfrm>
            <a:prstGeom prst="rect">
              <a:avLst/>
            </a:prstGeom>
          </p:spPr>
        </p:pic>
        <p:pic>
          <p:nvPicPr>
            <p:cNvPr id="44" name="Picture 43">
              <a:extLst>
                <a:ext uri="{FF2B5EF4-FFF2-40B4-BE49-F238E27FC236}">
                  <a16:creationId xmlns:a16="http://schemas.microsoft.com/office/drawing/2014/main" id="{B0ED9A13-57F7-9E49-9208-C7D61691B05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23500" y="3750036"/>
              <a:ext cx="651162" cy="651162"/>
            </a:xfrm>
            <a:prstGeom prst="rect">
              <a:avLst/>
            </a:prstGeom>
          </p:spPr>
        </p:pic>
        <p:pic>
          <p:nvPicPr>
            <p:cNvPr id="45" name="Picture 44">
              <a:extLst>
                <a:ext uri="{FF2B5EF4-FFF2-40B4-BE49-F238E27FC236}">
                  <a16:creationId xmlns:a16="http://schemas.microsoft.com/office/drawing/2014/main" id="{FE58E537-BDD4-FD4C-820F-D5FAD18E4329}"/>
                </a:ext>
              </a:extLst>
            </p:cNvPr>
            <p:cNvPicPr>
              <a:picLocks noChangeAspect="1"/>
            </p:cNvPicPr>
            <p:nvPr/>
          </p:nvPicPr>
          <p:blipFill>
            <a:blip r:embed="rId17"/>
            <a:stretch>
              <a:fillRect/>
            </a:stretch>
          </p:blipFill>
          <p:spPr>
            <a:xfrm>
              <a:off x="9320433" y="3932109"/>
              <a:ext cx="1041129" cy="314134"/>
            </a:xfrm>
            <a:prstGeom prst="rect">
              <a:avLst/>
            </a:prstGeom>
          </p:spPr>
        </p:pic>
        <p:sp>
          <p:nvSpPr>
            <p:cNvPr id="46" name="Left Brace 45">
              <a:extLst>
                <a:ext uri="{FF2B5EF4-FFF2-40B4-BE49-F238E27FC236}">
                  <a16:creationId xmlns:a16="http://schemas.microsoft.com/office/drawing/2014/main" id="{88112F4C-F25E-C74C-8243-D987CA6A897A}"/>
                </a:ext>
              </a:extLst>
            </p:cNvPr>
            <p:cNvSpPr/>
            <p:nvPr/>
          </p:nvSpPr>
          <p:spPr>
            <a:xfrm>
              <a:off x="1444223" y="1905315"/>
              <a:ext cx="500658" cy="4172440"/>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Layered View</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8" name="TextBox 47">
            <a:extLst>
              <a:ext uri="{FF2B5EF4-FFF2-40B4-BE49-F238E27FC236}">
                <a16:creationId xmlns:a16="http://schemas.microsoft.com/office/drawing/2014/main" id="{898DED57-2D7F-8947-9346-5597C254AB8E}"/>
              </a:ext>
            </a:extLst>
          </p:cNvPr>
          <p:cNvSpPr txBox="1"/>
          <p:nvPr/>
        </p:nvSpPr>
        <p:spPr>
          <a:xfrm>
            <a:off x="244054" y="1609547"/>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Developer</a:t>
            </a:r>
          </a:p>
        </p:txBody>
      </p:sp>
      <p:sp>
        <p:nvSpPr>
          <p:cNvPr id="49" name="TextBox 48">
            <a:extLst>
              <a:ext uri="{FF2B5EF4-FFF2-40B4-BE49-F238E27FC236}">
                <a16:creationId xmlns:a16="http://schemas.microsoft.com/office/drawing/2014/main" id="{E1E1B274-BE64-9D44-A623-973F7D21EE49}"/>
              </a:ext>
            </a:extLst>
          </p:cNvPr>
          <p:cNvSpPr txBox="1"/>
          <p:nvPr/>
        </p:nvSpPr>
        <p:spPr>
          <a:xfrm>
            <a:off x="243343" y="4162383"/>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Operations</a:t>
            </a:r>
          </a:p>
        </p:txBody>
      </p:sp>
      <p:pic>
        <p:nvPicPr>
          <p:cNvPr id="50" name="Picture 49">
            <a:extLst>
              <a:ext uri="{FF2B5EF4-FFF2-40B4-BE49-F238E27FC236}">
                <a16:creationId xmlns:a16="http://schemas.microsoft.com/office/drawing/2014/main" id="{104E2D29-D81F-C04E-B714-D5B9402B824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14110" y="1387785"/>
            <a:ext cx="867832" cy="578555"/>
          </a:xfrm>
          <a:prstGeom prst="rect">
            <a:avLst/>
          </a:prstGeom>
        </p:spPr>
      </p:pic>
      <p:pic>
        <p:nvPicPr>
          <p:cNvPr id="52" name="Picture 51">
            <a:extLst>
              <a:ext uri="{FF2B5EF4-FFF2-40B4-BE49-F238E27FC236}">
                <a16:creationId xmlns:a16="http://schemas.microsoft.com/office/drawing/2014/main" id="{3FBBF903-8A21-CF48-99A7-8D98D4D9C92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977811" y="1504505"/>
            <a:ext cx="822715" cy="431722"/>
          </a:xfrm>
          <a:prstGeom prst="rect">
            <a:avLst/>
          </a:prstGeom>
        </p:spPr>
      </p:pic>
      <p:pic>
        <p:nvPicPr>
          <p:cNvPr id="53" name="Picture 52">
            <a:extLst>
              <a:ext uri="{FF2B5EF4-FFF2-40B4-BE49-F238E27FC236}">
                <a16:creationId xmlns:a16="http://schemas.microsoft.com/office/drawing/2014/main" id="{8AF8FB53-48E3-5D40-B334-4A42ECDA221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43401" y="1479565"/>
            <a:ext cx="1585360" cy="533738"/>
          </a:xfrm>
          <a:prstGeom prst="rect">
            <a:avLst/>
          </a:prstGeom>
        </p:spPr>
      </p:pic>
    </p:spTree>
    <p:extLst>
      <p:ext uri="{BB962C8B-B14F-4D97-AF65-F5344CB8AC3E}">
        <p14:creationId xmlns:p14="http://schemas.microsoft.com/office/powerpoint/2010/main" val="10273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8FE3-5C8B-B146-9E4E-ED4CB0DE3D9D}"/>
              </a:ext>
            </a:extLst>
          </p:cNvPr>
          <p:cNvSpPr>
            <a:spLocks noGrp="1"/>
          </p:cNvSpPr>
          <p:nvPr>
            <p:ph sz="quarter" idx="14"/>
          </p:nvPr>
        </p:nvSpPr>
        <p:spPr/>
        <p:txBody>
          <a:bodyPr/>
          <a:lstStyle/>
          <a:p>
            <a:pPr marL="342900" indent="-342900">
              <a:buFont typeface="Arial" panose="020B0604020202020204" pitchFamily="34" charset="0"/>
              <a:buChar char="•"/>
            </a:pPr>
            <a:r>
              <a:rPr lang="en-US" dirty="0"/>
              <a:t>Image</a:t>
            </a:r>
          </a:p>
          <a:p>
            <a:pPr marL="816320" lvl="1" indent="-260673">
              <a:spcBef>
                <a:spcPts val="288"/>
              </a:spcBef>
              <a:buClr>
                <a:srgbClr val="333333"/>
              </a:buClr>
            </a:pPr>
            <a:r>
              <a:rPr lang="en-US" sz="1400" dirty="0"/>
              <a:t>A layered file system that contains all the application code packaged with all dependencies </a:t>
            </a:r>
            <a:r>
              <a:rPr lang="en-US" sz="1400" b="1" i="1" dirty="0"/>
              <a:t>other </a:t>
            </a:r>
            <a:r>
              <a:rPr lang="en-US" sz="1400" dirty="0"/>
              <a:t>than the kernel and kernel drivers</a:t>
            </a:r>
          </a:p>
          <a:p>
            <a:pPr marL="816320" lvl="1" indent="-260673">
              <a:spcBef>
                <a:spcPts val="288"/>
              </a:spcBef>
              <a:buClr>
                <a:srgbClr val="333333"/>
              </a:buClr>
            </a:pPr>
            <a:r>
              <a:rPr lang="en-US" sz="1400" dirty="0"/>
              <a:t>An isolated and controlled version of an application, usually generated as a result of the software development lifecycle</a:t>
            </a:r>
          </a:p>
          <a:p>
            <a:pPr marL="816320" lvl="1" indent="-260673">
              <a:spcBef>
                <a:spcPts val="288"/>
              </a:spcBef>
              <a:buClr>
                <a:srgbClr val="333333"/>
              </a:buClr>
            </a:pPr>
            <a:r>
              <a:rPr lang="en-US" sz="1400" dirty="0"/>
              <a:t>Metadata related to command to run, ports and volumes to use</a:t>
            </a:r>
          </a:p>
          <a:p>
            <a:pPr marL="342900" indent="-342900">
              <a:buFont typeface="Arial" panose="020B0604020202020204" pitchFamily="34" charset="0"/>
              <a:buChar char="•"/>
            </a:pPr>
            <a:r>
              <a:rPr lang="en-US" dirty="0"/>
              <a:t>Container</a:t>
            </a:r>
          </a:p>
          <a:p>
            <a:pPr marL="800100" lvl="1" indent="-342900"/>
            <a:r>
              <a:rPr lang="en-US" sz="1400" dirty="0"/>
              <a:t>An instance of an image, usually pulled from a registry</a:t>
            </a:r>
          </a:p>
          <a:p>
            <a:pPr marL="800100" lvl="1" indent="-342900"/>
            <a:r>
              <a:rPr lang="en-US" sz="1400" dirty="0"/>
              <a:t>Can be used like a process (start, stop, restart, kill…)</a:t>
            </a:r>
          </a:p>
          <a:p>
            <a:pPr marL="800100" lvl="1" indent="-342900"/>
            <a:r>
              <a:rPr lang="en-US" sz="1400" dirty="0"/>
              <a:t>Isolated from other containers at the process level</a:t>
            </a:r>
          </a:p>
          <a:p>
            <a:pPr marL="342900" indent="-342900">
              <a:buFont typeface="Arial" panose="020B0604020202020204" pitchFamily="34" charset="0"/>
              <a:buChar char="•"/>
            </a:pPr>
            <a:r>
              <a:rPr lang="en-US" dirty="0" err="1"/>
              <a:t>Dockerfile</a:t>
            </a:r>
            <a:endParaRPr lang="en-US" dirty="0"/>
          </a:p>
          <a:p>
            <a:pPr marL="800100" lvl="1" indent="-342900"/>
            <a:r>
              <a:rPr lang="en-US" sz="1400" dirty="0"/>
              <a:t>A textual definition of the composition of an image</a:t>
            </a:r>
          </a:p>
          <a:p>
            <a:pPr marL="800100" lvl="1" indent="-342900"/>
            <a:r>
              <a:rPr lang="en-US" sz="1400" dirty="0"/>
              <a:t>Used to build an image</a:t>
            </a:r>
          </a:p>
          <a:p>
            <a:pPr marL="342900" indent="-342900">
              <a:buFont typeface="Arial" panose="020B0604020202020204" pitchFamily="34" charset="0"/>
              <a:buChar char="•"/>
            </a:pPr>
            <a:r>
              <a:rPr lang="en-US" dirty="0"/>
              <a:t>Registry</a:t>
            </a:r>
          </a:p>
          <a:p>
            <a:pPr marL="800100" lvl="1" indent="-342900"/>
            <a:r>
              <a:rPr lang="en-US" sz="1400" dirty="0"/>
              <a:t>A service for storing and downloading layers of desired images</a:t>
            </a:r>
          </a:p>
        </p:txBody>
      </p:sp>
      <p:sp>
        <p:nvSpPr>
          <p:cNvPr id="3" name="Title 2">
            <a:extLst>
              <a:ext uri="{FF2B5EF4-FFF2-40B4-BE49-F238E27FC236}">
                <a16:creationId xmlns:a16="http://schemas.microsoft.com/office/drawing/2014/main" id="{F1719E73-08E2-8341-936D-C45B81934E68}"/>
              </a:ext>
            </a:extLst>
          </p:cNvPr>
          <p:cNvSpPr>
            <a:spLocks noGrp="1"/>
          </p:cNvSpPr>
          <p:nvPr>
            <p:ph type="title"/>
          </p:nvPr>
        </p:nvSpPr>
        <p:spPr/>
        <p:txBody>
          <a:bodyPr/>
          <a:lstStyle/>
          <a:p>
            <a:r>
              <a:rPr lang="en-US" dirty="0"/>
              <a:t>Docker Objects</a:t>
            </a:r>
          </a:p>
        </p:txBody>
      </p:sp>
      <p:sp>
        <p:nvSpPr>
          <p:cNvPr id="4" name="Subtitle 3">
            <a:extLst>
              <a:ext uri="{FF2B5EF4-FFF2-40B4-BE49-F238E27FC236}">
                <a16:creationId xmlns:a16="http://schemas.microsoft.com/office/drawing/2014/main" id="{B2342F82-FA31-E440-A368-683318B9478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1496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an Image?</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8009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7" name="Content Placeholder 6">
            <a:extLst>
              <a:ext uri="{FF2B5EF4-FFF2-40B4-BE49-F238E27FC236}">
                <a16:creationId xmlns:a16="http://schemas.microsoft.com/office/drawing/2014/main" id="{3DC02C9F-924C-EE42-8D47-69004D485AB5}"/>
              </a:ext>
            </a:extLst>
          </p:cNvPr>
          <p:cNvSpPr>
            <a:spLocks noGrp="1"/>
          </p:cNvSpPr>
          <p:nvPr>
            <p:ph sz="quarter" idx="18"/>
          </p:nvPr>
        </p:nvSpPr>
        <p:spPr/>
        <p:txBody>
          <a:bodyPr/>
          <a:lstStyle/>
          <a:p>
            <a:pPr>
              <a:buNone/>
            </a:pPr>
            <a:r>
              <a:rPr lang="en-US" sz="1600" dirty="0">
                <a:cs typeface="Calibri"/>
              </a:rPr>
              <a:t>What?</a:t>
            </a:r>
          </a:p>
          <a:p>
            <a:pPr lvl="1"/>
            <a:r>
              <a:rPr lang="en-US" sz="1400" dirty="0">
                <a:cs typeface="Calibri"/>
              </a:rPr>
              <a:t>Lightweight packaging of applications</a:t>
            </a:r>
          </a:p>
          <a:p>
            <a:pPr lvl="1"/>
            <a:r>
              <a:rPr lang="en-US" sz="1400" dirty="0">
                <a:cs typeface="Calibri"/>
              </a:rPr>
              <a:t>Stand-alone bundle that includes an application, all libraries, tools, and settings needed to run it</a:t>
            </a:r>
          </a:p>
          <a:p>
            <a:pPr lvl="1"/>
            <a:r>
              <a:rPr lang="en-US" sz="1400" dirty="0">
                <a:cs typeface="Calibri"/>
              </a:rPr>
              <a:t>Enables Windows or Linux Application Stacks</a:t>
            </a:r>
          </a:p>
          <a:p>
            <a:pPr lvl="1"/>
            <a:r>
              <a:rPr lang="en-US" sz="1400" dirty="0">
                <a:cs typeface="Calibri"/>
              </a:rPr>
              <a:t>OS-level Isolation</a:t>
            </a:r>
          </a:p>
          <a:p>
            <a:pPr lvl="2"/>
            <a:r>
              <a:rPr lang="en-US" sz="1000" dirty="0">
                <a:cs typeface="Calibri"/>
              </a:rPr>
              <a:t>Isolation at individual kernel subsystem level (e.g. filesystem, process table, </a:t>
            </a:r>
            <a:r>
              <a:rPr lang="en-US" sz="1000" dirty="0" err="1">
                <a:cs typeface="Calibri"/>
              </a:rPr>
              <a:t>etc</a:t>
            </a:r>
            <a:r>
              <a:rPr lang="en-US" sz="1000" dirty="0">
                <a:cs typeface="Calibri"/>
              </a:rPr>
              <a:t>)</a:t>
            </a:r>
          </a:p>
          <a:p>
            <a:pPr lvl="2"/>
            <a:r>
              <a:rPr lang="en-US" sz="1000" dirty="0">
                <a:cs typeface="Calibri"/>
              </a:rPr>
              <a:t>User-level process (LXC, </a:t>
            </a:r>
            <a:r>
              <a:rPr lang="en-US" sz="1000" dirty="0" err="1">
                <a:cs typeface="Calibri"/>
              </a:rPr>
              <a:t>libcontainer</a:t>
            </a:r>
            <a:r>
              <a:rPr lang="en-US" sz="1000" dirty="0">
                <a:cs typeface="Calibri"/>
              </a:rPr>
              <a:t>) orchestrates these subsystems to create a container</a:t>
            </a:r>
          </a:p>
          <a:p>
            <a:pPr lvl="1"/>
            <a:r>
              <a:rPr lang="en-US" sz="1400" dirty="0">
                <a:cs typeface="Calibri"/>
              </a:rPr>
              <a:t>Existed for Many Years</a:t>
            </a:r>
          </a:p>
          <a:p>
            <a:pPr lvl="2"/>
            <a:r>
              <a:rPr lang="en-US" sz="800" dirty="0">
                <a:cs typeface="Calibri"/>
              </a:rPr>
              <a:t>Linux </a:t>
            </a:r>
            <a:r>
              <a:rPr lang="en-US" sz="800" dirty="0" err="1">
                <a:cs typeface="Calibri"/>
              </a:rPr>
              <a:t>vServer</a:t>
            </a:r>
            <a:r>
              <a:rPr lang="en-US" sz="800" dirty="0">
                <a:cs typeface="Calibri"/>
              </a:rPr>
              <a:t>, Solaris Zones, FreeBSD Jails, </a:t>
            </a:r>
            <a:r>
              <a:rPr lang="en-US" sz="800" dirty="0" err="1">
                <a:cs typeface="Calibri"/>
              </a:rPr>
              <a:t>Virtuozzo</a:t>
            </a:r>
            <a:r>
              <a:rPr lang="en-US" sz="800" dirty="0">
                <a:cs typeface="Calibri"/>
              </a:rPr>
              <a:t>/</a:t>
            </a:r>
            <a:r>
              <a:rPr lang="en-US" sz="800" dirty="0" err="1">
                <a:cs typeface="Calibri"/>
              </a:rPr>
              <a:t>OpenVZ</a:t>
            </a:r>
            <a:r>
              <a:rPr lang="en-US" sz="800" dirty="0">
                <a:cs typeface="Calibri"/>
              </a:rPr>
              <a:t>, AIX 6.1 WPARs, HPUX SRP, LXC, VMware </a:t>
            </a:r>
            <a:r>
              <a:rPr lang="en-US" sz="800" dirty="0" err="1">
                <a:cs typeface="Calibri"/>
              </a:rPr>
              <a:t>ThinApps</a:t>
            </a:r>
            <a:r>
              <a:rPr lang="en-US" sz="800" dirty="0">
                <a:cs typeface="Calibri"/>
              </a:rPr>
              <a:t>, etc.</a:t>
            </a:r>
          </a:p>
          <a:p>
            <a:pPr>
              <a:buNone/>
            </a:pPr>
            <a:r>
              <a:rPr lang="en-US" sz="1600" dirty="0">
                <a:cs typeface="Calibri"/>
              </a:rPr>
              <a:t>Why?</a:t>
            </a:r>
          </a:p>
          <a:p>
            <a:pPr lvl="1"/>
            <a:r>
              <a:rPr lang="en-US" sz="1200" dirty="0">
                <a:cs typeface="Calibri"/>
              </a:rPr>
              <a:t>Process isolation</a:t>
            </a:r>
          </a:p>
          <a:p>
            <a:pPr lvl="1"/>
            <a:r>
              <a:rPr lang="en-US" sz="1200" dirty="0">
                <a:cs typeface="Calibri"/>
              </a:rPr>
              <a:t>Lightweight</a:t>
            </a:r>
          </a:p>
          <a:p>
            <a:pPr lvl="1"/>
            <a:r>
              <a:rPr lang="en-US" sz="1200" dirty="0">
                <a:cs typeface="Calibri"/>
              </a:rPr>
              <a:t>Reproducible environment</a:t>
            </a:r>
          </a:p>
          <a:p>
            <a:pPr lvl="1"/>
            <a:r>
              <a:rPr lang="en-US" sz="1200" dirty="0">
                <a:cs typeface="Calibri"/>
              </a:rPr>
              <a:t>Enables management at scale</a:t>
            </a:r>
          </a:p>
          <a:p>
            <a:pPr lvl="1"/>
            <a:r>
              <a:rPr lang="en-US" sz="1200" dirty="0">
                <a:cs typeface="Calibri"/>
              </a:rPr>
              <a:t>Better development and deployment workflow</a:t>
            </a:r>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pic>
        <p:nvPicPr>
          <p:cNvPr id="57" name="Picture 56">
            <a:extLst>
              <a:ext uri="{FF2B5EF4-FFF2-40B4-BE49-F238E27FC236}">
                <a16:creationId xmlns:a16="http://schemas.microsoft.com/office/drawing/2014/main" id="{000D3E3E-3888-F44F-9262-65A1CCEDF0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6" y="1600200"/>
            <a:ext cx="5209784" cy="4144648"/>
          </a:xfrm>
          <a:prstGeom prst="rect">
            <a:avLst/>
          </a:prstGeom>
        </p:spPr>
      </p:pic>
    </p:spTree>
    <p:extLst>
      <p:ext uri="{BB962C8B-B14F-4D97-AF65-F5344CB8AC3E}">
        <p14:creationId xmlns:p14="http://schemas.microsoft.com/office/powerpoint/2010/main" val="190401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a:t>
            </a:r>
            <a:r>
              <a:rPr lang="en-US" dirty="0" err="1"/>
              <a:t>Dockerfile</a:t>
            </a:r>
            <a:r>
              <a:rPr lang="en-US" dirty="0"/>
              <a:t>?</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20147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Registry?</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4809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B6E6A-117F-B144-BEC7-5E528991B69C}"/>
              </a:ext>
            </a:extLst>
          </p:cNvPr>
          <p:cNvSpPr>
            <a:spLocks noGrp="1"/>
          </p:cNvSpPr>
          <p:nvPr>
            <p:ph sz="quarter" idx="14"/>
          </p:nvPr>
        </p:nvSpPr>
        <p:spPr/>
        <p:txBody>
          <a:bodyPr/>
          <a:lstStyle/>
          <a:p>
            <a:r>
              <a:rPr lang="en-US" dirty="0"/>
              <a:t>https://</a:t>
            </a:r>
            <a:r>
              <a:rPr lang="en-US" dirty="0" err="1"/>
              <a:t>docs.docker.com</a:t>
            </a:r>
            <a:r>
              <a:rPr lang="en-US" dirty="0"/>
              <a:t>/engine/</a:t>
            </a:r>
            <a:r>
              <a:rPr lang="en-US" dirty="0" err="1"/>
              <a:t>docker</a:t>
            </a:r>
            <a:r>
              <a:rPr lang="en-US" dirty="0"/>
              <a:t>-overview/#the-</a:t>
            </a:r>
            <a:r>
              <a:rPr lang="en-US" dirty="0" err="1"/>
              <a:t>docker</a:t>
            </a:r>
            <a:r>
              <a:rPr lang="en-US" dirty="0"/>
              <a:t>-platform</a:t>
            </a:r>
          </a:p>
        </p:txBody>
      </p:sp>
      <p:sp>
        <p:nvSpPr>
          <p:cNvPr id="3" name="Title 2">
            <a:extLst>
              <a:ext uri="{FF2B5EF4-FFF2-40B4-BE49-F238E27FC236}">
                <a16:creationId xmlns:a16="http://schemas.microsoft.com/office/drawing/2014/main" id="{784C7C0F-F52F-9840-AC41-B2B2071C621C}"/>
              </a:ext>
            </a:extLst>
          </p:cNvPr>
          <p:cNvSpPr>
            <a:spLocks noGrp="1"/>
          </p:cNvSpPr>
          <p:nvPr>
            <p:ph type="title"/>
          </p:nvPr>
        </p:nvSpPr>
        <p:spPr/>
        <p:txBody>
          <a:bodyPr/>
          <a:lstStyle/>
          <a:p>
            <a:r>
              <a:rPr lang="en-US" dirty="0"/>
              <a:t>Docker Components</a:t>
            </a:r>
          </a:p>
        </p:txBody>
      </p:sp>
      <p:sp>
        <p:nvSpPr>
          <p:cNvPr id="4" name="Subtitle 3">
            <a:extLst>
              <a:ext uri="{FF2B5EF4-FFF2-40B4-BE49-F238E27FC236}">
                <a16:creationId xmlns:a16="http://schemas.microsoft.com/office/drawing/2014/main" id="{7DDB8109-5612-AE42-8F52-8DD20CFBA4B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9302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Initial Hands-On with Docker</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r>
              <a:rPr lang="en-US" dirty="0"/>
              <a:t>Go to https://</a:t>
            </a:r>
            <a:r>
              <a:rPr lang="en-US" dirty="0" err="1"/>
              <a:t>goo.gl</a:t>
            </a:r>
            <a:r>
              <a:rPr lang="en-US" dirty="0"/>
              <a:t>/</a:t>
            </a:r>
            <a:r>
              <a:rPr lang="en-US" dirty="0" err="1"/>
              <a:t>gndfKc</a:t>
            </a:r>
            <a:endParaRPr lang="en-US" dirty="0"/>
          </a:p>
        </p:txBody>
      </p:sp>
    </p:spTree>
    <p:extLst>
      <p:ext uri="{BB962C8B-B14F-4D97-AF65-F5344CB8AC3E}">
        <p14:creationId xmlns:p14="http://schemas.microsoft.com/office/powerpoint/2010/main" val="3477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307A8-8139-8948-9C77-28AA4A4D32EA}"/>
              </a:ext>
            </a:extLst>
          </p:cNvPr>
          <p:cNvSpPr>
            <a:spLocks noGrp="1"/>
          </p:cNvSpPr>
          <p:nvPr>
            <p:ph sz="quarter" idx="14"/>
          </p:nvPr>
        </p:nvSpPr>
        <p:spPr/>
        <p:txBody>
          <a:bodyPr/>
          <a:lstStyle/>
          <a:p>
            <a:r>
              <a:rPr lang="en-US" dirty="0"/>
              <a:t>After this workshop you should have a firm understanding of</a:t>
            </a:r>
          </a:p>
          <a:p>
            <a:pPr lvl="1"/>
            <a:r>
              <a:rPr lang="en-US" dirty="0"/>
              <a:t>What containers are good for</a:t>
            </a:r>
          </a:p>
          <a:p>
            <a:pPr lvl="1"/>
            <a:r>
              <a:rPr lang="en-US" dirty="0"/>
              <a:t>Why you would use them</a:t>
            </a:r>
          </a:p>
          <a:p>
            <a:pPr lvl="1"/>
            <a:r>
              <a:rPr lang="en-US" dirty="0"/>
              <a:t>How you use them</a:t>
            </a:r>
          </a:p>
          <a:p>
            <a:pPr lvl="1"/>
            <a:r>
              <a:rPr lang="en-US" dirty="0"/>
              <a:t>Why you would want to orchestrate containers</a:t>
            </a:r>
          </a:p>
          <a:p>
            <a:pPr lvl="1"/>
            <a:r>
              <a:rPr lang="en-US" dirty="0"/>
              <a:t>How you orchestrate them</a:t>
            </a:r>
          </a:p>
        </p:txBody>
      </p:sp>
      <p:sp>
        <p:nvSpPr>
          <p:cNvPr id="3" name="Title 2">
            <a:extLst>
              <a:ext uri="{FF2B5EF4-FFF2-40B4-BE49-F238E27FC236}">
                <a16:creationId xmlns:a16="http://schemas.microsoft.com/office/drawing/2014/main" id="{2E1F0DA0-2065-864C-9C6C-C5782518F3ED}"/>
              </a:ext>
            </a:extLst>
          </p:cNvPr>
          <p:cNvSpPr>
            <a:spLocks noGrp="1"/>
          </p:cNvSpPr>
          <p:nvPr>
            <p:ph type="title"/>
          </p:nvPr>
        </p:nvSpPr>
        <p:spPr/>
        <p:txBody>
          <a:bodyPr/>
          <a:lstStyle/>
          <a:p>
            <a:r>
              <a:rPr lang="en-US" dirty="0"/>
              <a:t>Goals for this workshop</a:t>
            </a:r>
          </a:p>
        </p:txBody>
      </p:sp>
      <p:sp>
        <p:nvSpPr>
          <p:cNvPr id="4" name="Subtitle 3">
            <a:extLst>
              <a:ext uri="{FF2B5EF4-FFF2-40B4-BE49-F238E27FC236}">
                <a16:creationId xmlns:a16="http://schemas.microsoft.com/office/drawing/2014/main" id="{4A99DED7-908B-DD46-B30E-F5973C1F6A58}"/>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6923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80504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76B9819-A479-234F-A780-D2E7179F7847}"/>
              </a:ext>
            </a:extLst>
          </p:cNvPr>
          <p:cNvPicPr>
            <a:picLocks noGrp="1" noChangeAspect="1"/>
          </p:cNvPicPr>
          <p:nvPr>
            <p:ph sz="quarter" idx="14"/>
          </p:nvPr>
        </p:nvPicPr>
        <p:blipFill>
          <a:blip r:embed="rId2"/>
          <a:stretch>
            <a:fillRect/>
          </a:stretch>
        </p:blipFill>
        <p:spPr>
          <a:xfrm>
            <a:off x="608013" y="1483525"/>
            <a:ext cx="10972800" cy="993513"/>
          </a:xfrm>
        </p:spPr>
      </p:pic>
      <p:sp>
        <p:nvSpPr>
          <p:cNvPr id="3" name="Title 2">
            <a:extLst>
              <a:ext uri="{FF2B5EF4-FFF2-40B4-BE49-F238E27FC236}">
                <a16:creationId xmlns:a16="http://schemas.microsoft.com/office/drawing/2014/main" id="{954D463F-B941-C542-B104-6A5DEA05BEF6}"/>
              </a:ext>
            </a:extLst>
          </p:cNvPr>
          <p:cNvSpPr>
            <a:spLocks noGrp="1"/>
          </p:cNvSpPr>
          <p:nvPr>
            <p:ph type="title"/>
          </p:nvPr>
        </p:nvSpPr>
        <p:spPr/>
        <p:txBody>
          <a:bodyPr/>
          <a:lstStyle/>
          <a:p>
            <a:r>
              <a:rPr lang="en-US" dirty="0"/>
              <a:t>Running single command and get output</a:t>
            </a:r>
          </a:p>
        </p:txBody>
      </p:sp>
      <p:sp>
        <p:nvSpPr>
          <p:cNvPr id="4" name="Subtitle 3">
            <a:extLst>
              <a:ext uri="{FF2B5EF4-FFF2-40B4-BE49-F238E27FC236}">
                <a16:creationId xmlns:a16="http://schemas.microsoft.com/office/drawing/2014/main" id="{09711CC4-B33A-7341-A1F8-7F09DD6335D3}"/>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3638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D463F-B941-C542-B104-6A5DEA05BEF6}"/>
              </a:ext>
            </a:extLst>
          </p:cNvPr>
          <p:cNvSpPr>
            <a:spLocks noGrp="1"/>
          </p:cNvSpPr>
          <p:nvPr>
            <p:ph type="title"/>
          </p:nvPr>
        </p:nvSpPr>
        <p:spPr/>
        <p:txBody>
          <a:bodyPr/>
          <a:lstStyle/>
          <a:p>
            <a:r>
              <a:rPr lang="en-US" dirty="0"/>
              <a:t>Run an OS as a container</a:t>
            </a:r>
          </a:p>
        </p:txBody>
      </p:sp>
      <p:sp>
        <p:nvSpPr>
          <p:cNvPr id="4" name="Subtitle 3">
            <a:extLst>
              <a:ext uri="{FF2B5EF4-FFF2-40B4-BE49-F238E27FC236}">
                <a16:creationId xmlns:a16="http://schemas.microsoft.com/office/drawing/2014/main" id="{09711CC4-B33A-7341-A1F8-7F09DD6335D3}"/>
              </a:ext>
            </a:extLst>
          </p:cNvPr>
          <p:cNvSpPr>
            <a:spLocks noGrp="1"/>
          </p:cNvSpPr>
          <p:nvPr>
            <p:ph type="subTitle" idx="10"/>
          </p:nvPr>
        </p:nvSpPr>
        <p:spPr/>
        <p:txBody>
          <a:bodyPr/>
          <a:lstStyle/>
          <a:p>
            <a:endParaRPr lang="en-US"/>
          </a:p>
        </p:txBody>
      </p:sp>
      <p:pic>
        <p:nvPicPr>
          <p:cNvPr id="8" name="Content Placeholder 7">
            <a:extLst>
              <a:ext uri="{FF2B5EF4-FFF2-40B4-BE49-F238E27FC236}">
                <a16:creationId xmlns:a16="http://schemas.microsoft.com/office/drawing/2014/main" id="{BC7436E8-E462-2945-A69E-9E0C4288D479}"/>
              </a:ext>
            </a:extLst>
          </p:cNvPr>
          <p:cNvPicPr>
            <a:picLocks noGrp="1" noChangeAspect="1"/>
          </p:cNvPicPr>
          <p:nvPr>
            <p:ph sz="quarter" idx="14"/>
          </p:nvPr>
        </p:nvPicPr>
        <p:blipFill>
          <a:blip r:embed="rId2"/>
          <a:stretch>
            <a:fillRect/>
          </a:stretch>
        </p:blipFill>
        <p:spPr>
          <a:xfrm>
            <a:off x="615950" y="2006011"/>
            <a:ext cx="10972800" cy="3011227"/>
          </a:xfrm>
        </p:spPr>
      </p:pic>
    </p:spTree>
    <p:extLst>
      <p:ext uri="{BB962C8B-B14F-4D97-AF65-F5344CB8AC3E}">
        <p14:creationId xmlns:p14="http://schemas.microsoft.com/office/powerpoint/2010/main" val="201675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862B8AF-058A-D548-8938-B33468837E0B}"/>
              </a:ext>
            </a:extLst>
          </p:cNvPr>
          <p:cNvPicPr>
            <a:picLocks noGrp="1" noChangeAspect="1"/>
          </p:cNvPicPr>
          <p:nvPr>
            <p:ph sz="quarter" idx="14"/>
          </p:nvPr>
        </p:nvPicPr>
        <p:blipFill>
          <a:blip r:embed="rId2"/>
          <a:stretch>
            <a:fillRect/>
          </a:stretch>
        </p:blipFill>
        <p:spPr>
          <a:xfrm>
            <a:off x="592866" y="1384989"/>
            <a:ext cx="5779598" cy="4572000"/>
          </a:xfrm>
        </p:spPr>
      </p:pic>
      <p:sp>
        <p:nvSpPr>
          <p:cNvPr id="3" name="Title 2">
            <a:extLst>
              <a:ext uri="{FF2B5EF4-FFF2-40B4-BE49-F238E27FC236}">
                <a16:creationId xmlns:a16="http://schemas.microsoft.com/office/drawing/2014/main" id="{36DD3FC5-1791-5F40-BFFD-4512B0F24E1D}"/>
              </a:ext>
            </a:extLst>
          </p:cNvPr>
          <p:cNvSpPr>
            <a:spLocks noGrp="1"/>
          </p:cNvSpPr>
          <p:nvPr>
            <p:ph type="title"/>
          </p:nvPr>
        </p:nvSpPr>
        <p:spPr/>
        <p:txBody>
          <a:bodyPr/>
          <a:lstStyle/>
          <a:p>
            <a:r>
              <a:rPr lang="en-US" dirty="0"/>
              <a:t>Ephemeral nature of containers</a:t>
            </a:r>
          </a:p>
        </p:txBody>
      </p:sp>
      <p:sp>
        <p:nvSpPr>
          <p:cNvPr id="4" name="Subtitle 3">
            <a:extLst>
              <a:ext uri="{FF2B5EF4-FFF2-40B4-BE49-F238E27FC236}">
                <a16:creationId xmlns:a16="http://schemas.microsoft.com/office/drawing/2014/main" id="{1597B201-BE42-4C48-89D1-C7A325CBC8E5}"/>
              </a:ext>
            </a:extLst>
          </p:cNvPr>
          <p:cNvSpPr>
            <a:spLocks noGrp="1"/>
          </p:cNvSpPr>
          <p:nvPr>
            <p:ph type="subTitle" idx="10"/>
          </p:nvPr>
        </p:nvSpPr>
        <p:spPr/>
        <p:txBody>
          <a:bodyPr/>
          <a:lstStyle/>
          <a:p>
            <a:endParaRPr lang="en-US"/>
          </a:p>
        </p:txBody>
      </p:sp>
      <p:pic>
        <p:nvPicPr>
          <p:cNvPr id="8" name="Picture 7">
            <a:extLst>
              <a:ext uri="{FF2B5EF4-FFF2-40B4-BE49-F238E27FC236}">
                <a16:creationId xmlns:a16="http://schemas.microsoft.com/office/drawing/2014/main" id="{61FA1D49-B067-C644-92C8-1577B2186A54}"/>
              </a:ext>
            </a:extLst>
          </p:cNvPr>
          <p:cNvPicPr>
            <a:picLocks noChangeAspect="1"/>
          </p:cNvPicPr>
          <p:nvPr/>
        </p:nvPicPr>
        <p:blipFill>
          <a:blip r:embed="rId3"/>
          <a:stretch>
            <a:fillRect/>
          </a:stretch>
        </p:blipFill>
        <p:spPr>
          <a:xfrm>
            <a:off x="6527513" y="1384989"/>
            <a:ext cx="4686300" cy="1739900"/>
          </a:xfrm>
          <a:prstGeom prst="rect">
            <a:avLst/>
          </a:prstGeom>
        </p:spPr>
      </p:pic>
      <p:pic>
        <p:nvPicPr>
          <p:cNvPr id="10" name="Picture 9">
            <a:extLst>
              <a:ext uri="{FF2B5EF4-FFF2-40B4-BE49-F238E27FC236}">
                <a16:creationId xmlns:a16="http://schemas.microsoft.com/office/drawing/2014/main" id="{61635212-47CD-9D4F-B9FB-DB1A851597BD}"/>
              </a:ext>
            </a:extLst>
          </p:cNvPr>
          <p:cNvPicPr>
            <a:picLocks noChangeAspect="1"/>
          </p:cNvPicPr>
          <p:nvPr/>
        </p:nvPicPr>
        <p:blipFill>
          <a:blip r:embed="rId4"/>
          <a:stretch>
            <a:fillRect/>
          </a:stretch>
        </p:blipFill>
        <p:spPr>
          <a:xfrm>
            <a:off x="5800400" y="4173564"/>
            <a:ext cx="5560076" cy="362785"/>
          </a:xfrm>
          <a:prstGeom prst="rect">
            <a:avLst/>
          </a:prstGeom>
        </p:spPr>
      </p:pic>
      <p:sp>
        <p:nvSpPr>
          <p:cNvPr id="11" name="TextBox 10">
            <a:extLst>
              <a:ext uri="{FF2B5EF4-FFF2-40B4-BE49-F238E27FC236}">
                <a16:creationId xmlns:a16="http://schemas.microsoft.com/office/drawing/2014/main" id="{C29DA681-93DF-CB48-B779-30E134AFBE13}"/>
              </a:ext>
            </a:extLst>
          </p:cNvPr>
          <p:cNvSpPr txBox="1"/>
          <p:nvPr/>
        </p:nvSpPr>
        <p:spPr>
          <a:xfrm>
            <a:off x="6527513" y="3632529"/>
            <a:ext cx="4082543" cy="276999"/>
          </a:xfrm>
          <a:prstGeom prst="rect">
            <a:avLst/>
          </a:prstGeom>
        </p:spPr>
        <p:txBody>
          <a:bodyPr wrap="square" lIns="0" tIns="0" rIns="0" bIns="0" rtlCol="0">
            <a:spAutoFit/>
          </a:bodyPr>
          <a:lstStyle/>
          <a:p>
            <a:pPr algn="l">
              <a:spcAft>
                <a:spcPts val="600"/>
              </a:spcAft>
            </a:pPr>
            <a:r>
              <a:rPr lang="en-US" dirty="0"/>
              <a:t>New Container == New Filesystem</a:t>
            </a:r>
          </a:p>
        </p:txBody>
      </p:sp>
    </p:spTree>
    <p:extLst>
      <p:ext uri="{BB962C8B-B14F-4D97-AF65-F5344CB8AC3E}">
        <p14:creationId xmlns:p14="http://schemas.microsoft.com/office/powerpoint/2010/main" val="327793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Host and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2696572" cy="369332"/>
            </a:xfrm>
            <a:prstGeom prst="rect">
              <a:avLst/>
            </a:prstGeom>
          </p:spPr>
          <p:txBody>
            <a:bodyPr wrap="none">
              <a:spAutoFit/>
            </a:bodyPr>
            <a:lstStyle/>
            <a:p>
              <a:r>
                <a:rPr lang="en-US">
                  <a:latin typeface="Metropolis" charset="0"/>
                  <a:ea typeface="Metropolis" charset="0"/>
                  <a:cs typeface="Metropolis" charset="0"/>
                </a:rPr>
                <a:t>Linux “Container” Host</a:t>
              </a:r>
            </a:p>
          </p:txBody>
        </p:sp>
      </p:grpSp>
      <p:sp>
        <p:nvSpPr>
          <p:cNvPr id="8" name="Flowchart: Magnetic Disk 32">
            <a:extLst>
              <a:ext uri="{FF2B5EF4-FFF2-40B4-BE49-F238E27FC236}">
                <a16:creationId xmlns:a16="http://schemas.microsoft.com/office/drawing/2014/main" id="{85C9271A-A3AC-D04E-9CC4-6131D4254566}"/>
              </a:ext>
            </a:extLst>
          </p:cNvPr>
          <p:cNvSpPr/>
          <p:nvPr/>
        </p:nvSpPr>
        <p:spPr>
          <a:xfrm>
            <a:off x="8021099" y="155922"/>
            <a:ext cx="3771900" cy="2560342"/>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400">
                <a:latin typeface="Metropolis" charset="0"/>
                <a:ea typeface="Metropolis" charset="0"/>
                <a:cs typeface="Metropolis" charset="0"/>
              </a:rPr>
              <a:t>Docker Hub</a:t>
            </a:r>
          </a:p>
        </p:txBody>
      </p:sp>
      <p:sp>
        <p:nvSpPr>
          <p:cNvPr id="9" name="Round Diagonal Corner Rectangle 8">
            <a:extLst>
              <a:ext uri="{FF2B5EF4-FFF2-40B4-BE49-F238E27FC236}">
                <a16:creationId xmlns:a16="http://schemas.microsoft.com/office/drawing/2014/main" id="{AA65E6BE-19DD-2F4E-A84B-077B5A6AC479}"/>
              </a:ext>
            </a:extLst>
          </p:cNvPr>
          <p:cNvSpPr/>
          <p:nvPr/>
        </p:nvSpPr>
        <p:spPr>
          <a:xfrm>
            <a:off x="10323096" y="1619284"/>
            <a:ext cx="1332933" cy="730875"/>
          </a:xfrm>
          <a:prstGeom prst="round2DiagRect">
            <a:avLst>
              <a:gd name="adj1" fmla="val 16379"/>
              <a:gd name="adj2" fmla="val 0"/>
            </a:avLst>
          </a:prstGeom>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0" name="Picture 2" descr="Image result for dockerhub">
            <a:extLst>
              <a:ext uri="{FF2B5EF4-FFF2-40B4-BE49-F238E27FC236}">
                <a16:creationId xmlns:a16="http://schemas.microsoft.com/office/drawing/2014/main" id="{47506417-2793-8848-B722-3255CDEE3A1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363061" y="88923"/>
            <a:ext cx="1087975" cy="971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F62C9AC-7DAE-2240-BAB8-0517A0D13B11}"/>
              </a:ext>
            </a:extLst>
          </p:cNvPr>
          <p:cNvGrpSpPr/>
          <p:nvPr/>
        </p:nvGrpSpPr>
        <p:grpSpPr>
          <a:xfrm>
            <a:off x="8084539" y="2974072"/>
            <a:ext cx="3708459" cy="2858749"/>
            <a:chOff x="8084539" y="2974072"/>
            <a:chExt cx="3708459" cy="2858749"/>
          </a:xfrm>
        </p:grpSpPr>
        <p:sp>
          <p:nvSpPr>
            <p:cNvPr id="12" name="Flowchart: Magnetic Disk 33">
              <a:extLst>
                <a:ext uri="{FF2B5EF4-FFF2-40B4-BE49-F238E27FC236}">
                  <a16:creationId xmlns:a16="http://schemas.microsoft.com/office/drawing/2014/main" id="{7B5483A7-B051-7A41-8BD2-7CA0F12ABCA8}"/>
                </a:ext>
              </a:extLst>
            </p:cNvPr>
            <p:cNvSpPr/>
            <p:nvPr/>
          </p:nvSpPr>
          <p:spPr>
            <a:xfrm>
              <a:off x="8084539" y="2974072"/>
              <a:ext cx="3708459" cy="2858749"/>
            </a:xfrm>
            <a:prstGeom prst="flowChartMagneticDisk">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atin typeface="Metropolis" charset="0"/>
                  <a:ea typeface="Metropolis" charset="0"/>
                  <a:cs typeface="Metropolis" charset="0"/>
                </a:rPr>
                <a:t>Private Registry</a:t>
              </a:r>
            </a:p>
          </p:txBody>
        </p:sp>
        <p:sp>
          <p:nvSpPr>
            <p:cNvPr id="13" name="Round Diagonal Corner Rectangle 12">
              <a:extLst>
                <a:ext uri="{FF2B5EF4-FFF2-40B4-BE49-F238E27FC236}">
                  <a16:creationId xmlns:a16="http://schemas.microsoft.com/office/drawing/2014/main" id="{FEAAA9B2-BEA3-084E-BADF-FF6470A0CAC8}"/>
                </a:ext>
              </a:extLst>
            </p:cNvPr>
            <p:cNvSpPr/>
            <p:nvPr/>
          </p:nvSpPr>
          <p:spPr>
            <a:xfrm>
              <a:off x="8247074" y="4689823"/>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14" name="Round Diagonal Corner Rectangle 13">
              <a:extLst>
                <a:ext uri="{FF2B5EF4-FFF2-40B4-BE49-F238E27FC236}">
                  <a16:creationId xmlns:a16="http://schemas.microsoft.com/office/drawing/2014/main" id="{85EE6EBA-DB93-CA4B-BD9F-5A453DEA3E6C}"/>
                </a:ext>
              </a:extLst>
            </p:cNvPr>
            <p:cNvSpPr/>
            <p:nvPr/>
          </p:nvSpPr>
          <p:spPr>
            <a:xfrm>
              <a:off x="10307099" y="4689822"/>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5" name="Picture 4" descr="Image result for vmware harbor">
              <a:extLst>
                <a:ext uri="{FF2B5EF4-FFF2-40B4-BE49-F238E27FC236}">
                  <a16:creationId xmlns:a16="http://schemas.microsoft.com/office/drawing/2014/main" id="{A0F41E23-7B04-6749-BCA4-1DF4465B19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88164" y="3167345"/>
              <a:ext cx="1701207" cy="598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grpSp>
        <p:nvGrpSpPr>
          <p:cNvPr id="19" name="Group 18">
            <a:extLst>
              <a:ext uri="{FF2B5EF4-FFF2-40B4-BE49-F238E27FC236}">
                <a16:creationId xmlns:a16="http://schemas.microsoft.com/office/drawing/2014/main" id="{07953608-890D-9748-939A-0908A6AB9E6F}"/>
              </a:ext>
            </a:extLst>
          </p:cNvPr>
          <p:cNvGrpSpPr/>
          <p:nvPr/>
        </p:nvGrpSpPr>
        <p:grpSpPr>
          <a:xfrm>
            <a:off x="437838" y="1233480"/>
            <a:ext cx="4879452" cy="433036"/>
            <a:chOff x="437838" y="1233480"/>
            <a:chExt cx="4879452" cy="433036"/>
          </a:xfrm>
        </p:grpSpPr>
        <p:sp>
          <p:nvSpPr>
            <p:cNvPr id="20" name="Rectangle 19">
              <a:extLst>
                <a:ext uri="{FF2B5EF4-FFF2-40B4-BE49-F238E27FC236}">
                  <a16:creationId xmlns:a16="http://schemas.microsoft.com/office/drawing/2014/main" id="{914A9DAC-6A29-7F40-BEAF-4F479F5815A7}"/>
                </a:ext>
              </a:extLst>
            </p:cNvPr>
            <p:cNvSpPr/>
            <p:nvPr/>
          </p:nvSpPr>
          <p:spPr>
            <a:xfrm>
              <a:off x="437838" y="1233480"/>
              <a:ext cx="3942074" cy="338554"/>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a:solidFill>
                    <a:schemeClr val="bg1"/>
                  </a:solidFill>
                  <a:latin typeface="Courier New" charset="0"/>
                  <a:ea typeface="Courier New" charset="0"/>
                  <a:cs typeface="Courier New" charset="0"/>
                </a:rPr>
                <a:t>#docker run </a:t>
              </a:r>
              <a:r>
                <a:rPr lang="en-US" sz="1600" b="1">
                  <a:solidFill>
                    <a:schemeClr val="bg1"/>
                  </a:solidFill>
                  <a:latin typeface="Courier New" charset="0"/>
                  <a:ea typeface="Courier New" charset="0"/>
                  <a:cs typeface="Courier New" charset="0"/>
                </a:rPr>
                <a:t>containerimage1</a:t>
              </a:r>
            </a:p>
          </p:txBody>
        </p:sp>
        <p:cxnSp>
          <p:nvCxnSpPr>
            <p:cNvPr id="21" name="Elbow Connector 20">
              <a:extLst>
                <a:ext uri="{FF2B5EF4-FFF2-40B4-BE49-F238E27FC236}">
                  <a16:creationId xmlns:a16="http://schemas.microsoft.com/office/drawing/2014/main" id="{155454DB-63E1-1442-9EDC-4B0C6AD68C75}"/>
                </a:ext>
              </a:extLst>
            </p:cNvPr>
            <p:cNvCxnSpPr/>
            <p:nvPr/>
          </p:nvCxnSpPr>
          <p:spPr>
            <a:xfrm>
              <a:off x="4379912" y="1402757"/>
              <a:ext cx="937378" cy="26375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cxnSp>
        <p:nvCxnSpPr>
          <p:cNvPr id="22" name="Elbow Connector 21">
            <a:extLst>
              <a:ext uri="{FF2B5EF4-FFF2-40B4-BE49-F238E27FC236}">
                <a16:creationId xmlns:a16="http://schemas.microsoft.com/office/drawing/2014/main" id="{0C8F6389-1859-8747-B76B-E540AD82F7A7}"/>
              </a:ext>
            </a:extLst>
          </p:cNvPr>
          <p:cNvCxnSpPr>
            <a:stCxn id="45" idx="2"/>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673FA69D-A90C-A544-86F3-E16328F4BADF}"/>
              </a:ext>
            </a:extLst>
          </p:cNvPr>
          <p:cNvCxnSpPr>
            <a:stCxn id="42" idx="3"/>
          </p:cNvCxnSpPr>
          <p:nvPr/>
        </p:nvCxnSpPr>
        <p:spPr>
          <a:xfrm rot="10800000" flipH="1">
            <a:off x="7003335" y="574699"/>
            <a:ext cx="2359726" cy="3606773"/>
          </a:xfrm>
          <a:prstGeom prst="bentConnector3">
            <a:avLst>
              <a:gd name="adj1" fmla="val 26079"/>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 Diagonal Corner Rectangle 33">
            <a:extLst>
              <a:ext uri="{FF2B5EF4-FFF2-40B4-BE49-F238E27FC236}">
                <a16:creationId xmlns:a16="http://schemas.microsoft.com/office/drawing/2014/main" id="{8DAB56F8-5FCE-8540-9167-0D55CFC71751}"/>
              </a:ext>
            </a:extLst>
          </p:cNvPr>
          <p:cNvSpPr/>
          <p:nvPr/>
        </p:nvSpPr>
        <p:spPr>
          <a:xfrm>
            <a:off x="8263071" y="1619285"/>
            <a:ext cx="1332933" cy="730875"/>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Elbow Connector 42">
            <a:extLst>
              <a:ext uri="{FF2B5EF4-FFF2-40B4-BE49-F238E27FC236}">
                <a16:creationId xmlns:a16="http://schemas.microsoft.com/office/drawing/2014/main" id="{1C2396B9-6D5A-F54F-9B44-E6ADA19A6CD2}"/>
              </a:ext>
            </a:extLst>
          </p:cNvPr>
          <p:cNvCxnSpPr/>
          <p:nvPr/>
        </p:nvCxnSpPr>
        <p:spPr>
          <a:xfrm rot="10800000" flipH="1">
            <a:off x="7011106" y="3466632"/>
            <a:ext cx="2077058" cy="714672"/>
          </a:xfrm>
          <a:prstGeom prst="bentConnector3">
            <a:avLst>
              <a:gd name="adj1" fmla="val 4353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44" name="Rounded Rectangle 43">
            <a:extLst>
              <a:ext uri="{FF2B5EF4-FFF2-40B4-BE49-F238E27FC236}">
                <a16:creationId xmlns:a16="http://schemas.microsoft.com/office/drawing/2014/main" id="{1E50F390-A07E-A642-AB74-017F5046B07D}"/>
              </a:ext>
            </a:extLst>
          </p:cNvPr>
          <p:cNvSpPr/>
          <p:nvPr/>
        </p:nvSpPr>
        <p:spPr>
          <a:xfrm>
            <a:off x="882348" y="5791986"/>
            <a:ext cx="5212064" cy="433037"/>
          </a:xfrm>
          <a:prstGeom prst="roundRect">
            <a:avLst/>
          </a:prstGeom>
          <a:ln/>
          <a:effectLst>
            <a:glow rad="228600">
              <a:schemeClr val="accent5">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latin typeface="Metropolis" charset="0"/>
                <a:ea typeface="Metropolis" charset="0"/>
                <a:cs typeface="Metropolis" charset="0"/>
              </a:rPr>
              <a:t>Harbor is included with </a:t>
            </a:r>
            <a:r>
              <a:rPr lang="en-US" sz="2000" b="1">
                <a:latin typeface="Metropolis" charset="0"/>
                <a:ea typeface="Metropolis" charset="0"/>
                <a:cs typeface="Metropolis" charset="0"/>
              </a:rPr>
              <a:t>VIC</a:t>
            </a:r>
            <a:r>
              <a:rPr lang="en-US" sz="2000">
                <a:latin typeface="Metropolis" charset="0"/>
                <a:ea typeface="Metropolis" charset="0"/>
                <a:cs typeface="Metropolis" charset="0"/>
              </a:rPr>
              <a:t> &amp; </a:t>
            </a:r>
            <a:r>
              <a:rPr lang="en-US" sz="2000" b="1">
                <a:latin typeface="Metropolis" charset="0"/>
                <a:ea typeface="Metropolis" charset="0"/>
                <a:cs typeface="Metropolis" charset="0"/>
              </a:rPr>
              <a:t>PKS</a:t>
            </a:r>
          </a:p>
        </p:txBody>
      </p:sp>
      <p:cxnSp>
        <p:nvCxnSpPr>
          <p:cNvPr id="45" name="Straight Arrow Connector 44">
            <a:extLst>
              <a:ext uri="{FF2B5EF4-FFF2-40B4-BE49-F238E27FC236}">
                <a16:creationId xmlns:a16="http://schemas.microsoft.com/office/drawing/2014/main" id="{63B039B9-855D-CC4B-A68E-C868C77EA200}"/>
              </a:ext>
            </a:extLst>
          </p:cNvPr>
          <p:cNvCxnSpPr/>
          <p:nvPr/>
        </p:nvCxnSpPr>
        <p:spPr>
          <a:xfrm flipV="1">
            <a:off x="6094412" y="3466632"/>
            <a:ext cx="2993752" cy="2541873"/>
          </a:xfrm>
          <a:prstGeom prst="straightConnector1">
            <a:avLst/>
          </a:prstGeom>
          <a:ln>
            <a:headEnd type="none" w="med" len="med"/>
            <a:tailEnd type="triangle"/>
          </a:ln>
          <a:effectLst>
            <a:glow rad="228600">
              <a:schemeClr val="accent5">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357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500"/>
                            </p:stCondLst>
                            <p:childTnLst>
                              <p:par>
                                <p:cTn id="32" presetID="10" presetClass="entr" presetSubtype="0" fill="hold" grpId="2"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2.65955E-6 -1.85185E-6 L -0.23495 0.0669 " pathEditMode="relative" rAng="0" ptsTypes="AA">
                                      <p:cBhvr>
                                        <p:cTn id="47" dur="2000" fill="hold"/>
                                        <p:tgtEl>
                                          <p:spTgt spid="34"/>
                                        </p:tgtEl>
                                        <p:attrNameLst>
                                          <p:attrName>ppt_x</p:attrName>
                                          <p:attrName>ppt_y</p:attrName>
                                        </p:attrNameLst>
                                      </p:cBhvr>
                                      <p:rCtr x="-11748" y="3333"/>
                                    </p:animMotion>
                                  </p:childTnLst>
                                </p:cTn>
                              </p:par>
                              <p:par>
                                <p:cTn id="48" presetID="6" presetClass="emph" presetSubtype="0" fill="hold" grpId="1" nodeType="withEffect">
                                  <p:stCondLst>
                                    <p:cond delay="0"/>
                                  </p:stCondLst>
                                  <p:childTnLst>
                                    <p:animScale>
                                      <p:cBhvr>
                                        <p:cTn id="49" dur="2000" fill="hold"/>
                                        <p:tgtEl>
                                          <p:spTgt spid="34"/>
                                        </p:tgtEl>
                                      </p:cBhvr>
                                      <p:by x="50000" y="50000"/>
                                    </p:animScale>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2500"/>
                            </p:stCondLst>
                            <p:childTnLst>
                              <p:par>
                                <p:cTn id="55" presetID="42" presetClass="path" presetSubtype="0" accel="50000" decel="50000" fill="hold" grpId="1" nodeType="afterEffect">
                                  <p:stCondLst>
                                    <p:cond delay="0"/>
                                  </p:stCondLst>
                                  <p:childTnLst>
                                    <p:animMotion origin="layout" path="M -2.42251E-6 2.96296E-6 L -0.39515 0.11782 " pathEditMode="relative" rAng="0" ptsTypes="AA">
                                      <p:cBhvr>
                                        <p:cTn id="56" dur="2000" fill="hold"/>
                                        <p:tgtEl>
                                          <p:spTgt spid="26"/>
                                        </p:tgtEl>
                                        <p:attrNameLst>
                                          <p:attrName>ppt_x</p:attrName>
                                          <p:attrName>ppt_y</p:attrName>
                                        </p:attrNameLst>
                                      </p:cBhvr>
                                      <p:rCtr x="-19758" y="5880"/>
                                    </p:animMotion>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xit" presetSubtype="0" fill="hold"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2000"/>
                                        <p:tgtEl>
                                          <p:spTgt spid="19"/>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par>
                          <p:cTn id="73" fill="hold">
                            <p:stCondLst>
                              <p:cond delay="2500"/>
                            </p:stCondLst>
                            <p:childTnLst>
                              <p:par>
                                <p:cTn id="74" presetID="42" presetClass="path" presetSubtype="0" accel="50000" decel="50000" fill="hold" grpId="1" nodeType="afterEffect">
                                  <p:stCondLst>
                                    <p:cond delay="0"/>
                                  </p:stCondLst>
                                  <p:childTnLst>
                                    <p:animMotion origin="layout" path="M -1.4535E-6 1.85185E-6 L -0.24746 0.11296 " pathEditMode="relative" rAng="0" ptsTypes="AA">
                                      <p:cBhvr>
                                        <p:cTn id="75" dur="2000" fill="hold"/>
                                        <p:tgtEl>
                                          <p:spTgt spid="35"/>
                                        </p:tgtEl>
                                        <p:attrNameLst>
                                          <p:attrName>ppt_x</p:attrName>
                                          <p:attrName>ppt_y</p:attrName>
                                        </p:attrNameLst>
                                      </p:cBhvr>
                                      <p:rCtr x="-12373" y="5648"/>
                                    </p:animMotion>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10" presetClass="exit" presetSubtype="0" fill="hold" nodeType="withEffect">
                                  <p:stCondLst>
                                    <p:cond delay="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7" grpId="0" animBg="1"/>
      <p:bldP spid="24" grpId="0" animBg="1"/>
      <p:bldP spid="26" grpId="0" animBg="1"/>
      <p:bldP spid="26" grpId="1" animBg="1"/>
      <p:bldP spid="34" grpId="0" animBg="1"/>
      <p:bldP spid="34" grpId="1" animBg="1"/>
      <p:bldP spid="34" grpId="2" animBg="1"/>
      <p:bldP spid="35" grpId="0" animBg="1"/>
      <p:bldP spid="35" grpId="1"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a:t>Lets run the hello-world container against our developer environment and operations environment.</a:t>
            </a:r>
          </a:p>
          <a:p>
            <a:r>
              <a:rPr lang="en-US" dirty="0"/>
              <a:t>To do so, we need to alter our environment to point at alternative endpoints</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43" name="Picture 42">
            <a:extLst>
              <a:ext uri="{FF2B5EF4-FFF2-40B4-BE49-F238E27FC236}">
                <a16:creationId xmlns:a16="http://schemas.microsoft.com/office/drawing/2014/main" id="{0FE0F682-BCBC-D146-8F76-0E0DA1C70AC8}"/>
              </a:ext>
            </a:extLst>
          </p:cNvPr>
          <p:cNvPicPr>
            <a:picLocks noChangeAspect="1"/>
          </p:cNvPicPr>
          <p:nvPr/>
        </p:nvPicPr>
        <p:blipFill>
          <a:blip r:embed="rId2"/>
          <a:stretch>
            <a:fillRect/>
          </a:stretch>
        </p:blipFill>
        <p:spPr>
          <a:xfrm>
            <a:off x="616505" y="3789985"/>
            <a:ext cx="4189766" cy="2265092"/>
          </a:xfrm>
          <a:prstGeom prst="rect">
            <a:avLst/>
          </a:prstGeom>
        </p:spPr>
      </p:pic>
      <p:pic>
        <p:nvPicPr>
          <p:cNvPr id="45" name="Picture 44">
            <a:extLst>
              <a:ext uri="{FF2B5EF4-FFF2-40B4-BE49-F238E27FC236}">
                <a16:creationId xmlns:a16="http://schemas.microsoft.com/office/drawing/2014/main" id="{7FF2B13E-B961-0C42-AB22-B6AA573BEF33}"/>
              </a:ext>
            </a:extLst>
          </p:cNvPr>
          <p:cNvPicPr>
            <a:picLocks noChangeAspect="1"/>
          </p:cNvPicPr>
          <p:nvPr/>
        </p:nvPicPr>
        <p:blipFill>
          <a:blip r:embed="rId3"/>
          <a:stretch>
            <a:fillRect/>
          </a:stretch>
        </p:blipFill>
        <p:spPr>
          <a:xfrm>
            <a:off x="6044148" y="3723921"/>
            <a:ext cx="4307280" cy="2331156"/>
          </a:xfrm>
          <a:prstGeom prst="rect">
            <a:avLst/>
          </a:prstGeom>
        </p:spPr>
      </p:pic>
      <p:sp>
        <p:nvSpPr>
          <p:cNvPr id="46" name="Rectangle 45">
            <a:extLst>
              <a:ext uri="{FF2B5EF4-FFF2-40B4-BE49-F238E27FC236}">
                <a16:creationId xmlns:a16="http://schemas.microsoft.com/office/drawing/2014/main" id="{5EA23130-DD90-F74D-91AD-4F7F567E852C}"/>
              </a:ext>
            </a:extLst>
          </p:cNvPr>
          <p:cNvSpPr/>
          <p:nvPr/>
        </p:nvSpPr>
        <p:spPr>
          <a:xfrm>
            <a:off x="3819595" y="2920519"/>
            <a:ext cx="3217547" cy="369332"/>
          </a:xfrm>
          <a:prstGeom prst="rect">
            <a:avLst/>
          </a:prstGeom>
        </p:spPr>
        <p:txBody>
          <a:bodyPr wrap="none">
            <a:spAutoFit/>
          </a:bodyPr>
          <a:lstStyle/>
          <a:p>
            <a:pPr>
              <a:buNone/>
            </a:pPr>
            <a:r>
              <a:rPr lang="en-US" dirty="0" err="1">
                <a:latin typeface="Courier" pitchFamily="2" charset="0"/>
              </a:rPr>
              <a:t>docker</a:t>
            </a:r>
            <a:r>
              <a:rPr lang="en-US" dirty="0">
                <a:latin typeface="Courier" pitchFamily="2" charset="0"/>
              </a:rPr>
              <a:t> run hello-world</a:t>
            </a:r>
          </a:p>
        </p:txBody>
      </p:sp>
      <p:cxnSp>
        <p:nvCxnSpPr>
          <p:cNvPr id="48" name="Straight Arrow Connector 47">
            <a:extLst>
              <a:ext uri="{FF2B5EF4-FFF2-40B4-BE49-F238E27FC236}">
                <a16:creationId xmlns:a16="http://schemas.microsoft.com/office/drawing/2014/main" id="{F065BE1B-2E5B-2743-AFAE-BB767C4F8462}"/>
              </a:ext>
            </a:extLst>
          </p:cNvPr>
          <p:cNvCxnSpPr>
            <a:stCxn id="46" idx="1"/>
            <a:endCxn id="43" idx="0"/>
          </p:cNvCxnSpPr>
          <p:nvPr/>
        </p:nvCxnSpPr>
        <p:spPr bwMode="gray">
          <a:xfrm flipH="1">
            <a:off x="2711388" y="3105185"/>
            <a:ext cx="1108207" cy="68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DA0E3BD-4908-AE49-96FF-3D08DBF304FD}"/>
              </a:ext>
            </a:extLst>
          </p:cNvPr>
          <p:cNvCxnSpPr>
            <a:stCxn id="46" idx="3"/>
            <a:endCxn id="45" idx="0"/>
          </p:cNvCxnSpPr>
          <p:nvPr/>
        </p:nvCxnSpPr>
        <p:spPr bwMode="gray">
          <a:xfrm>
            <a:off x="7037142" y="3105185"/>
            <a:ext cx="1160646" cy="61873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8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397084" cy="369332"/>
            </a:xfrm>
            <a:prstGeom prst="rect">
              <a:avLst/>
            </a:prstGeom>
          </p:spPr>
          <p:txBody>
            <a:bodyPr wrap="none">
              <a:spAutoFit/>
            </a:bodyPr>
            <a:lstStyle/>
            <a:p>
              <a:r>
                <a:rPr lang="en-US" dirty="0">
                  <a:latin typeface="Metropolis" charset="0"/>
                  <a:ea typeface="Metropolis" charset="0"/>
                  <a:cs typeface="Metropolis" charset="0"/>
                </a:rPr>
                <a:t>Development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79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114955" cy="369332"/>
            </a:xfrm>
            <a:prstGeom prst="rect">
              <a:avLst/>
            </a:prstGeom>
          </p:spPr>
          <p:txBody>
            <a:bodyPr wrap="none">
              <a:spAutoFit/>
            </a:bodyPr>
            <a:lstStyle/>
            <a:p>
              <a:r>
                <a:rPr lang="en-US" dirty="0">
                  <a:latin typeface="Metropolis" charset="0"/>
                  <a:ea typeface="Metropolis" charset="0"/>
                  <a:cs typeface="Metropolis" charset="0"/>
                </a:rPr>
                <a:t>Production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493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Build</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Turn a </a:t>
            </a:r>
            <a:r>
              <a:rPr lang="en-US" dirty="0" err="1"/>
              <a:t>Dockerfile</a:t>
            </a:r>
            <a:r>
              <a:rPr lang="en-US" dirty="0"/>
              <a:t> into an image</a:t>
            </a:r>
          </a:p>
          <a:p>
            <a:endParaRPr lang="en-US" dirty="0"/>
          </a:p>
        </p:txBody>
      </p:sp>
      <p:pic>
        <p:nvPicPr>
          <p:cNvPr id="9" name="Picture 8">
            <a:extLst>
              <a:ext uri="{FF2B5EF4-FFF2-40B4-BE49-F238E27FC236}">
                <a16:creationId xmlns:a16="http://schemas.microsoft.com/office/drawing/2014/main" id="{C60DF06F-6E69-464D-AEA4-28EC28348438}"/>
              </a:ext>
            </a:extLst>
          </p:cNvPr>
          <p:cNvPicPr>
            <a:picLocks noChangeAspect="1"/>
          </p:cNvPicPr>
          <p:nvPr/>
        </p:nvPicPr>
        <p:blipFill>
          <a:blip r:embed="rId2"/>
          <a:stretch>
            <a:fillRect/>
          </a:stretch>
        </p:blipFill>
        <p:spPr>
          <a:xfrm>
            <a:off x="379677" y="1364215"/>
            <a:ext cx="4519701" cy="2740366"/>
          </a:xfrm>
          <a:prstGeom prst="rect">
            <a:avLst/>
          </a:prstGeom>
        </p:spPr>
      </p:pic>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5422605" y="601668"/>
            <a:ext cx="5712178" cy="5816977"/>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build -t 05-basic-dockerfile:latest .</a:t>
            </a:r>
            <a:br>
              <a:rPr lang="en-US" sz="1400" b="1" dirty="0">
                <a:latin typeface="Courier" pitchFamily="2" charset="0"/>
              </a:rPr>
            </a:br>
            <a:r>
              <a:rPr lang="en-US" sz="1400" dirty="0">
                <a:latin typeface="Courier" pitchFamily="2" charset="0"/>
              </a:rPr>
              <a:t>Sending build context to Docker daemon  46.59kB</a:t>
            </a:r>
            <a:br>
              <a:rPr lang="en-US" sz="1400" dirty="0">
                <a:latin typeface="Courier" pitchFamily="2" charset="0"/>
              </a:rPr>
            </a:br>
            <a:r>
              <a:rPr lang="en-US" sz="1400" dirty="0">
                <a:latin typeface="Courier" pitchFamily="2" charset="0"/>
              </a:rPr>
              <a:t>Step 1/7 : FROM ubuntu:12.04</a:t>
            </a:r>
            <a:br>
              <a:rPr lang="en-US" sz="1400" dirty="0">
                <a:latin typeface="Courier" pitchFamily="2" charset="0"/>
              </a:rPr>
            </a:br>
            <a:r>
              <a:rPr lang="en-US" sz="1400" dirty="0">
                <a:latin typeface="Courier" pitchFamily="2" charset="0"/>
              </a:rPr>
              <a:t> ---&gt; 5b117edd0b76</a:t>
            </a:r>
            <a:br>
              <a:rPr lang="en-US" sz="1400" dirty="0">
                <a:latin typeface="Courier" pitchFamily="2" charset="0"/>
              </a:rPr>
            </a:br>
            <a:r>
              <a:rPr lang="en-US" sz="1400" dirty="0">
                <a:latin typeface="Courier" pitchFamily="2" charset="0"/>
              </a:rPr>
              <a:t>Step 2/7 : RUN apt-get update &amp;&amp;     apt-get install -y apache2 &amp;&amp;     apt-get clean &amp;&amp;     </a:t>
            </a:r>
            <a:r>
              <a:rPr lang="en-US" sz="1400" dirty="0" err="1">
                <a:latin typeface="Courier" pitchFamily="2" charset="0"/>
              </a:rPr>
              <a:t>rm</a:t>
            </a:r>
            <a:r>
              <a:rPr lang="en-US" sz="1400" dirty="0">
                <a:latin typeface="Courier" pitchFamily="2" charset="0"/>
              </a:rPr>
              <a:t> -</a:t>
            </a:r>
            <a:r>
              <a:rPr lang="en-US" sz="1400" dirty="0" err="1">
                <a:latin typeface="Courier" pitchFamily="2" charset="0"/>
              </a:rPr>
              <a:t>rf</a:t>
            </a:r>
            <a:r>
              <a:rPr lang="en-US" sz="1400" dirty="0">
                <a:latin typeface="Courier" pitchFamily="2" charset="0"/>
              </a:rPr>
              <a:t> /</a:t>
            </a:r>
            <a:r>
              <a:rPr lang="en-US" sz="1400" dirty="0" err="1">
                <a:latin typeface="Courier" pitchFamily="2" charset="0"/>
              </a:rPr>
              <a:t>var</a:t>
            </a:r>
            <a:r>
              <a:rPr lang="en-US" sz="1400" dirty="0">
                <a:latin typeface="Courier" pitchFamily="2" charset="0"/>
              </a:rPr>
              <a:t>/lib/apt/lists/*</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88dde58a2f0b</a:t>
            </a:r>
            <a:br>
              <a:rPr lang="en-US" sz="1400" dirty="0">
                <a:latin typeface="Courier" pitchFamily="2" charset="0"/>
              </a:rPr>
            </a:br>
            <a:r>
              <a:rPr lang="en-US" sz="1400" dirty="0">
                <a:latin typeface="Courier" pitchFamily="2" charset="0"/>
              </a:rPr>
              <a:t>Step 3/7 : ENV APACHE_RUN_USER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4049875bf83b</a:t>
            </a:r>
            <a:br>
              <a:rPr lang="en-US" sz="1400" dirty="0">
                <a:latin typeface="Courier" pitchFamily="2" charset="0"/>
              </a:rPr>
            </a:br>
            <a:r>
              <a:rPr lang="en-US" sz="1400" dirty="0">
                <a:latin typeface="Courier" pitchFamily="2" charset="0"/>
              </a:rPr>
              <a:t>Step 4/7 : ENV APACHE_RUN_GROUP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0f8c759121c9</a:t>
            </a:r>
            <a:br>
              <a:rPr lang="en-US" sz="1400" dirty="0">
                <a:latin typeface="Courier" pitchFamily="2" charset="0"/>
              </a:rPr>
            </a:br>
            <a:r>
              <a:rPr lang="en-US" sz="1400" dirty="0">
                <a:latin typeface="Courier" pitchFamily="2" charset="0"/>
              </a:rPr>
              <a:t>Step 5/7 : ENV APACHE_LOG_DIR /</a:t>
            </a:r>
            <a:r>
              <a:rPr lang="en-US" sz="1400" dirty="0" err="1">
                <a:latin typeface="Courier" pitchFamily="2" charset="0"/>
              </a:rPr>
              <a:t>var</a:t>
            </a:r>
            <a:r>
              <a:rPr lang="en-US" sz="1400" dirty="0">
                <a:latin typeface="Courier" pitchFamily="2" charset="0"/>
              </a:rPr>
              <a:t>/log/apache2</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cea8f98bc3cf</a:t>
            </a:r>
            <a:br>
              <a:rPr lang="en-US" sz="1400" dirty="0">
                <a:latin typeface="Courier" pitchFamily="2" charset="0"/>
              </a:rPr>
            </a:br>
            <a:r>
              <a:rPr lang="en-US" sz="1400" dirty="0">
                <a:latin typeface="Courier" pitchFamily="2" charset="0"/>
              </a:rPr>
              <a:t>Step 6/7 : EXPOSE 80</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0619ee0963c2</a:t>
            </a:r>
            <a:br>
              <a:rPr lang="en-US" sz="1400" dirty="0">
                <a:latin typeface="Courier" pitchFamily="2" charset="0"/>
              </a:rPr>
            </a:br>
            <a:r>
              <a:rPr lang="en-US" sz="1400" dirty="0">
                <a:latin typeface="Courier" pitchFamily="2" charset="0"/>
              </a:rPr>
              <a:t>Step 7/7 : CMD ["/</a:t>
            </a:r>
            <a:r>
              <a:rPr lang="en-US" sz="1400" dirty="0" err="1">
                <a:latin typeface="Courier" pitchFamily="2" charset="0"/>
              </a:rPr>
              <a:t>usr</a:t>
            </a:r>
            <a:r>
              <a:rPr lang="en-US" sz="1400" dirty="0">
                <a:latin typeface="Courier" pitchFamily="2" charset="0"/>
              </a:rPr>
              <a:t>/</a:t>
            </a:r>
            <a:r>
              <a:rPr lang="en-US" sz="1400" dirty="0" err="1">
                <a:latin typeface="Courier" pitchFamily="2" charset="0"/>
              </a:rPr>
              <a:t>sbin</a:t>
            </a:r>
            <a:r>
              <a:rPr lang="en-US" sz="1400" dirty="0">
                <a:latin typeface="Courier" pitchFamily="2" charset="0"/>
              </a:rPr>
              <a:t>/apache2", "-D", "FOREGROUND"]</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8fa1657d73f1</a:t>
            </a:r>
            <a:br>
              <a:rPr lang="en-US" sz="1400" dirty="0">
                <a:latin typeface="Courier" pitchFamily="2" charset="0"/>
              </a:rPr>
            </a:br>
            <a:r>
              <a:rPr lang="en-US" sz="1400" dirty="0">
                <a:latin typeface="Courier" pitchFamily="2" charset="0"/>
              </a:rPr>
              <a:t>Successfully built 8fa1657d73f1</a:t>
            </a:r>
            <a:br>
              <a:rPr lang="en-US" sz="1400" dirty="0">
                <a:latin typeface="Courier" pitchFamily="2" charset="0"/>
              </a:rPr>
            </a:br>
            <a:r>
              <a:rPr lang="en-US" sz="1400" dirty="0">
                <a:latin typeface="Courier" pitchFamily="2" charset="0"/>
              </a:rPr>
              <a:t>Successfully tagged 05-basic-dockerfile:latest</a:t>
            </a:r>
          </a:p>
        </p:txBody>
      </p:sp>
      <p:sp>
        <p:nvSpPr>
          <p:cNvPr id="18" name="TextBox 17">
            <a:extLst>
              <a:ext uri="{FF2B5EF4-FFF2-40B4-BE49-F238E27FC236}">
                <a16:creationId xmlns:a16="http://schemas.microsoft.com/office/drawing/2014/main" id="{CFFC9384-F2A4-7245-BB8F-505EAA8C15EE}"/>
              </a:ext>
            </a:extLst>
          </p:cNvPr>
          <p:cNvSpPr txBox="1"/>
          <p:nvPr/>
        </p:nvSpPr>
        <p:spPr>
          <a:xfrm>
            <a:off x="282222" y="4675045"/>
            <a:ext cx="4719613" cy="1261884"/>
          </a:xfrm>
          <a:prstGeom prst="rect">
            <a:avLst/>
          </a:prstGeom>
        </p:spPr>
        <p:txBody>
          <a:bodyPr wrap="square" lIns="0" tIns="0" rIns="0" bIns="0" rtlCol="0">
            <a:spAutoFit/>
          </a:bodyPr>
          <a:lstStyle/>
          <a:p>
            <a:pPr marL="171450" indent="-171450" algn="l">
              <a:spcAft>
                <a:spcPts val="600"/>
              </a:spcAft>
              <a:buFont typeface="Arial" panose="020B0604020202020204" pitchFamily="34" charset="0"/>
              <a:buChar char="•"/>
            </a:pPr>
            <a:r>
              <a:rPr lang="en-US" sz="1200" dirty="0"/>
              <a:t>VIC is not intended for development use.  Docker build has not been implemented</a:t>
            </a:r>
          </a:p>
          <a:p>
            <a:pPr marL="171450" indent="-171450" algn="l">
              <a:spcAft>
                <a:spcPts val="600"/>
              </a:spcAft>
              <a:buFont typeface="Arial" panose="020B0604020202020204" pitchFamily="34" charset="0"/>
              <a:buChar char="•"/>
            </a:pPr>
            <a:r>
              <a:rPr lang="en-US" sz="1200" dirty="0"/>
              <a:t>Developers can build using their local </a:t>
            </a:r>
            <a:r>
              <a:rPr lang="en-US" sz="1200" dirty="0" err="1"/>
              <a:t>docker</a:t>
            </a:r>
            <a:r>
              <a:rPr lang="en-US" sz="1200" dirty="0"/>
              <a:t> instances and will push images to a central repository for broader consumption</a:t>
            </a:r>
          </a:p>
          <a:p>
            <a:pPr marL="171450" indent="-171450" algn="l">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42236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116F02-95A3-BF4D-ADE6-F753BCF6076E}"/>
              </a:ext>
            </a:extLst>
          </p:cNvPr>
          <p:cNvSpPr>
            <a:spLocks noGrp="1"/>
          </p:cNvSpPr>
          <p:nvPr>
            <p:ph sz="quarter" idx="14"/>
          </p:nvPr>
        </p:nvSpPr>
        <p:spPr/>
        <p:txBody>
          <a:bodyPr/>
          <a:lstStyle/>
          <a:p>
            <a:r>
              <a:rPr lang="en-US" dirty="0"/>
              <a:t>Use the code from the </a:t>
            </a:r>
            <a:r>
              <a:rPr lang="en-US" dirty="0" err="1"/>
              <a:t>git</a:t>
            </a:r>
            <a:r>
              <a:rPr lang="en-US" dirty="0"/>
              <a:t> repository under </a:t>
            </a:r>
            <a:r>
              <a:rPr lang="en-US" b="1" dirty="0"/>
              <a:t>05-basic-dockerfile.</a:t>
            </a:r>
          </a:p>
          <a:p>
            <a:endParaRPr lang="en-US" b="1" dirty="0"/>
          </a:p>
          <a:p>
            <a:pPr>
              <a:buNone/>
            </a:pPr>
            <a:r>
              <a:rPr lang="en-US" dirty="0"/>
              <a:t>You will build an image based on an apache</a:t>
            </a:r>
          </a:p>
        </p:txBody>
      </p:sp>
      <p:sp>
        <p:nvSpPr>
          <p:cNvPr id="3" name="Title 2">
            <a:extLst>
              <a:ext uri="{FF2B5EF4-FFF2-40B4-BE49-F238E27FC236}">
                <a16:creationId xmlns:a16="http://schemas.microsoft.com/office/drawing/2014/main" id="{DCF9A8C9-BC72-D340-958E-8B3A29DBBF49}"/>
              </a:ext>
            </a:extLst>
          </p:cNvPr>
          <p:cNvSpPr>
            <a:spLocks noGrp="1"/>
          </p:cNvSpPr>
          <p:nvPr>
            <p:ph type="title"/>
          </p:nvPr>
        </p:nvSpPr>
        <p:spPr/>
        <p:txBody>
          <a:bodyPr/>
          <a:lstStyle/>
          <a:p>
            <a:r>
              <a:rPr lang="en-US" dirty="0"/>
              <a:t>Hands-On</a:t>
            </a:r>
          </a:p>
        </p:txBody>
      </p:sp>
      <p:sp>
        <p:nvSpPr>
          <p:cNvPr id="4" name="Subtitle 3">
            <a:extLst>
              <a:ext uri="{FF2B5EF4-FFF2-40B4-BE49-F238E27FC236}">
                <a16:creationId xmlns:a16="http://schemas.microsoft.com/office/drawing/2014/main" id="{586BF2D2-289E-6F41-98FB-CB7F7A1E50B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90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307A8-8139-8948-9C77-28AA4A4D32EA}"/>
              </a:ext>
            </a:extLst>
          </p:cNvPr>
          <p:cNvSpPr>
            <a:spLocks noGrp="1"/>
          </p:cNvSpPr>
          <p:nvPr>
            <p:ph sz="quarter" idx="14"/>
          </p:nvPr>
        </p:nvSpPr>
        <p:spPr/>
        <p:txBody>
          <a:bodyPr/>
          <a:lstStyle/>
          <a:p>
            <a:r>
              <a:rPr lang="en-US" dirty="0"/>
              <a:t>This is the first time we have run this workshop:</a:t>
            </a:r>
          </a:p>
          <a:p>
            <a:pPr lvl="1"/>
            <a:r>
              <a:rPr lang="en-US" dirty="0"/>
              <a:t>please give us detailed feedback at the end of the day or week</a:t>
            </a:r>
          </a:p>
          <a:p>
            <a:r>
              <a:rPr lang="en-US" dirty="0"/>
              <a:t>Ask questions any time!</a:t>
            </a:r>
          </a:p>
          <a:p>
            <a:r>
              <a:rPr lang="en-US" dirty="0"/>
              <a:t>Come and go based on your level of understanding</a:t>
            </a:r>
          </a:p>
          <a:p>
            <a:r>
              <a:rPr lang="en-US" dirty="0"/>
              <a:t>Feel free to get into the weeds of your particular use cases</a:t>
            </a:r>
          </a:p>
          <a:p>
            <a:r>
              <a:rPr lang="en-US" dirty="0"/>
              <a:t>Slow me down if we are going to fast</a:t>
            </a:r>
          </a:p>
          <a:p>
            <a:r>
              <a:rPr lang="en-US" dirty="0"/>
              <a:t>Speed me up if we are going too slow</a:t>
            </a:r>
          </a:p>
          <a:p>
            <a:endParaRPr lang="en-US" dirty="0"/>
          </a:p>
        </p:txBody>
      </p:sp>
      <p:sp>
        <p:nvSpPr>
          <p:cNvPr id="3" name="Title 2">
            <a:extLst>
              <a:ext uri="{FF2B5EF4-FFF2-40B4-BE49-F238E27FC236}">
                <a16:creationId xmlns:a16="http://schemas.microsoft.com/office/drawing/2014/main" id="{2E1F0DA0-2065-864C-9C6C-C5782518F3ED}"/>
              </a:ext>
            </a:extLst>
          </p:cNvPr>
          <p:cNvSpPr>
            <a:spLocks noGrp="1"/>
          </p:cNvSpPr>
          <p:nvPr>
            <p:ph type="title"/>
          </p:nvPr>
        </p:nvSpPr>
        <p:spPr/>
        <p:txBody>
          <a:bodyPr/>
          <a:lstStyle/>
          <a:p>
            <a:r>
              <a:rPr lang="en-US" dirty="0"/>
              <a:t>Expectations</a:t>
            </a:r>
          </a:p>
        </p:txBody>
      </p:sp>
      <p:sp>
        <p:nvSpPr>
          <p:cNvPr id="4" name="Subtitle 3">
            <a:extLst>
              <a:ext uri="{FF2B5EF4-FFF2-40B4-BE49-F238E27FC236}">
                <a16:creationId xmlns:a16="http://schemas.microsoft.com/office/drawing/2014/main" id="{4A99DED7-908B-DD46-B30E-F5973C1F6A58}"/>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8864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Tag</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7" name="Rectangle 6">
            <a:extLst>
              <a:ext uri="{FF2B5EF4-FFF2-40B4-BE49-F238E27FC236}">
                <a16:creationId xmlns:a16="http://schemas.microsoft.com/office/drawing/2014/main" id="{93F4614A-7B70-3542-9759-02AADD513EA3}"/>
              </a:ext>
            </a:extLst>
          </p:cNvPr>
          <p:cNvSpPr/>
          <p:nvPr/>
        </p:nvSpPr>
        <p:spPr>
          <a:xfrm>
            <a:off x="496712" y="1381171"/>
            <a:ext cx="10792176" cy="4154984"/>
          </a:xfrm>
          <a:prstGeom prst="rect">
            <a:avLst/>
          </a:prstGeom>
        </p:spPr>
        <p:txBody>
          <a:bodyPr wrap="square">
            <a:spAutoFit/>
          </a:bodyPr>
          <a:lstStyle/>
          <a:p>
            <a:r>
              <a:rPr lang="en-US" dirty="0" err="1">
                <a:latin typeface="Courier" pitchFamily="2" charset="0"/>
              </a:rPr>
              <a:t>docker</a:t>
            </a:r>
            <a:r>
              <a:rPr lang="en-US" dirty="0">
                <a:latin typeface="Courier" pitchFamily="2" charset="0"/>
              </a:rPr>
              <a:t> tag SOURCE_IMAGE[:TAG] TARGET_IMAGE[:TAG]</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05-basic-dockerfile:v0.0.2</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new-image-name:v0.0.3</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a:t>
            </a:r>
            <a:r>
              <a:rPr lang="en-US" dirty="0" err="1">
                <a:latin typeface="Courier" pitchFamily="2" charset="0"/>
              </a:rPr>
              <a:t>vic.home.local</a:t>
            </a:r>
            <a:r>
              <a:rPr lang="en-US" dirty="0">
                <a:latin typeface="Courier" pitchFamily="2" charset="0"/>
              </a:rPr>
              <a:t>/default-project/05-basic-dockerfile:v0.0.2</a:t>
            </a:r>
          </a:p>
          <a:p>
            <a:endParaRPr lang="en-US" dirty="0">
              <a:latin typeface="Courier" pitchFamily="2" charset="0"/>
            </a:endParaRPr>
          </a:p>
          <a:p>
            <a:pPr marL="285750" indent="-285750">
              <a:buFont typeface="Arial" panose="020B0604020202020204" pitchFamily="34" charset="0"/>
              <a:buChar char="•"/>
            </a:pPr>
            <a:r>
              <a:rPr lang="en-US" sz="1200" dirty="0"/>
              <a:t>An </a:t>
            </a:r>
            <a:r>
              <a:rPr lang="en-US" sz="1200" b="1" dirty="0"/>
              <a:t>Image name</a:t>
            </a:r>
            <a:r>
              <a:rPr lang="en-US" sz="1200" dirty="0"/>
              <a:t> is a “/” separated string , possibly prefixed with a hostname</a:t>
            </a:r>
          </a:p>
          <a:p>
            <a:pPr marL="285750" indent="-285750">
              <a:buFont typeface="Arial" panose="020B0604020202020204" pitchFamily="34" charset="0"/>
              <a:buChar char="•"/>
            </a:pPr>
            <a:r>
              <a:rPr lang="en-US" sz="1200" dirty="0"/>
              <a:t>If there is no hostname component, a default of “registry-1.docker.io” is implied</a:t>
            </a:r>
          </a:p>
          <a:p>
            <a:pPr marL="285750" indent="-285750">
              <a:buFont typeface="Arial" panose="020B0604020202020204" pitchFamily="34" charset="0"/>
              <a:buChar char="•"/>
            </a:pPr>
            <a:r>
              <a:rPr lang="en-US" sz="1200" dirty="0"/>
              <a:t>A </a:t>
            </a:r>
            <a:r>
              <a:rPr lang="en-US" sz="1200" b="1" dirty="0"/>
              <a:t>Tag name</a:t>
            </a:r>
            <a:r>
              <a:rPr lang="en-US" sz="1200" dirty="0"/>
              <a:t> must be valid ASCII and may contain lowercase and uppercase letters, digits, underscores, periods and dashes. A tag name may not start with a period or a dash and may contain a maximum of 128 characters</a:t>
            </a:r>
          </a:p>
          <a:p>
            <a:pPr marL="285750" indent="-285750">
              <a:buFont typeface="Arial" panose="020B0604020202020204" pitchFamily="34" charset="0"/>
              <a:buChar char="•"/>
            </a:pPr>
            <a:r>
              <a:rPr lang="en-US" sz="1200" dirty="0"/>
              <a:t>The Image name and Tag name specify a specific image</a:t>
            </a:r>
          </a:p>
          <a:p>
            <a:pPr marL="285750" indent="-285750">
              <a:buFont typeface="Arial" panose="020B0604020202020204" pitchFamily="34" charset="0"/>
              <a:buChar char="•"/>
            </a:pPr>
            <a:r>
              <a:rPr lang="en-US" sz="1200" dirty="0"/>
              <a:t>A tag name of </a:t>
            </a:r>
            <a:r>
              <a:rPr lang="en-US" sz="1200" b="1" dirty="0"/>
              <a:t>“latest”</a:t>
            </a:r>
            <a:r>
              <a:rPr lang="en-US" sz="1200" dirty="0"/>
              <a:t> generally indicates the most recent build, and an image will generally also get tag name other than </a:t>
            </a:r>
            <a:r>
              <a:rPr lang="en-US" sz="1200" b="1" dirty="0"/>
              <a:t>“latest”</a:t>
            </a:r>
          </a:p>
          <a:p>
            <a:pPr marL="285750" indent="-285750">
              <a:buFont typeface="Arial" panose="020B0604020202020204" pitchFamily="34" charset="0"/>
              <a:buChar char="•"/>
            </a:pPr>
            <a:r>
              <a:rPr lang="en-US" sz="1200" dirty="0"/>
              <a:t>A single image may be referenced by many image names and tags without making copies for the underlying image</a:t>
            </a:r>
          </a:p>
          <a:p>
            <a:endParaRPr lang="en-US" dirty="0">
              <a:latin typeface="Courier" pitchFamily="2" charset="0"/>
            </a:endParaRPr>
          </a:p>
        </p:txBody>
      </p:sp>
    </p:spTree>
    <p:extLst>
      <p:ext uri="{BB962C8B-B14F-4D97-AF65-F5344CB8AC3E}">
        <p14:creationId xmlns:p14="http://schemas.microsoft.com/office/powerpoint/2010/main" val="44374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Push</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4" name="TextBox 3">
            <a:extLst>
              <a:ext uri="{FF2B5EF4-FFF2-40B4-BE49-F238E27FC236}">
                <a16:creationId xmlns:a16="http://schemas.microsoft.com/office/drawing/2014/main" id="{1950E979-D1B9-BA4A-8A61-11A3A762C6D3}"/>
              </a:ext>
            </a:extLst>
          </p:cNvPr>
          <p:cNvSpPr txBox="1"/>
          <p:nvPr/>
        </p:nvSpPr>
        <p:spPr>
          <a:xfrm>
            <a:off x="688622" y="1591733"/>
            <a:ext cx="6784622" cy="3951111"/>
          </a:xfrm>
          <a:prstGeom prst="rect">
            <a:avLst/>
          </a:prstGeom>
        </p:spPr>
        <p:txBody>
          <a:bodyPr wrap="square" lIns="0" tIns="0" rIns="0" bIns="0" rtlCol="0">
            <a:spAutoFit/>
          </a:bodyPr>
          <a:lstStyle/>
          <a:p>
            <a:pPr algn="l">
              <a:spcAft>
                <a:spcPts val="600"/>
              </a:spcAft>
            </a:pPr>
            <a:endParaRPr lang="en-US" sz="1200" dirty="0"/>
          </a:p>
        </p:txBody>
      </p:sp>
      <p:sp>
        <p:nvSpPr>
          <p:cNvPr id="6" name="Rectangle 5">
            <a:extLst>
              <a:ext uri="{FF2B5EF4-FFF2-40B4-BE49-F238E27FC236}">
                <a16:creationId xmlns:a16="http://schemas.microsoft.com/office/drawing/2014/main" id="{075C04F5-FC94-5643-9457-D42B5F8A7174}"/>
              </a:ext>
            </a:extLst>
          </p:cNvPr>
          <p:cNvSpPr/>
          <p:nvPr/>
        </p:nvSpPr>
        <p:spPr>
          <a:xfrm>
            <a:off x="773689" y="2677282"/>
            <a:ext cx="10899022" cy="3447098"/>
          </a:xfrm>
          <a:prstGeom prst="rect">
            <a:avLst/>
          </a:prstGeom>
        </p:spPr>
        <p:txBody>
          <a:bodyPr wrap="square">
            <a:spAutoFit/>
          </a:bodyPr>
          <a:lstStyle/>
          <a:p>
            <a:r>
              <a:rPr lang="en-US" sz="1400" dirty="0" err="1">
                <a:latin typeface="Courier" pitchFamily="2" charset="0"/>
              </a:rPr>
              <a:t>docker</a:t>
            </a:r>
            <a:r>
              <a:rPr lang="en-US" sz="1400" dirty="0">
                <a:latin typeface="Courier" pitchFamily="2" charset="0"/>
              </a:rPr>
              <a:t> login </a:t>
            </a:r>
            <a:r>
              <a:rPr lang="en-US" sz="1400" dirty="0" err="1">
                <a:latin typeface="Courier" pitchFamily="2" charset="0"/>
              </a:rPr>
              <a:t>vic.home.local</a:t>
            </a:r>
            <a:endParaRPr lang="en-US" sz="1400" dirty="0">
              <a:latin typeface="Courier" pitchFamily="2" charset="0"/>
            </a:endParaRPr>
          </a:p>
          <a:p>
            <a:r>
              <a:rPr lang="en-US" sz="1400" dirty="0" err="1">
                <a:latin typeface="Courier" pitchFamily="2" charset="0"/>
              </a:rPr>
              <a:t>docker</a:t>
            </a:r>
            <a:r>
              <a:rPr lang="en-US" sz="1400" dirty="0">
                <a:latin typeface="Courier" pitchFamily="2" charset="0"/>
              </a:rPr>
              <a:t> tag \</a:t>
            </a:r>
          </a:p>
          <a:p>
            <a:r>
              <a:rPr lang="en-US" sz="1400" dirty="0">
                <a:latin typeface="Courier" pitchFamily="2" charset="0"/>
              </a:rPr>
              <a:t>	05-basic-dockerfile:latest \</a:t>
            </a:r>
          </a:p>
          <a:p>
            <a:r>
              <a:rPr lang="en-US" sz="1400" dirty="0">
                <a:latin typeface="Courier" pitchFamily="2" charset="0"/>
              </a:rPr>
              <a:t>	</a:t>
            </a:r>
            <a:r>
              <a:rPr lang="en-US" sz="1400" dirty="0" err="1">
                <a:latin typeface="Courier" pitchFamily="2" charset="0"/>
              </a:rPr>
              <a:t>vic.home.local</a:t>
            </a:r>
            <a:r>
              <a:rPr lang="en-US" sz="1400" dirty="0">
                <a:latin typeface="Courier" pitchFamily="2" charset="0"/>
              </a:rPr>
              <a:t>/default-project/05-basic-dockerfile:latest</a:t>
            </a:r>
          </a:p>
          <a:p>
            <a:r>
              <a:rPr lang="en-US" sz="1400" dirty="0" err="1">
                <a:latin typeface="Courier" pitchFamily="2" charset="0"/>
              </a:rPr>
              <a:t>docker</a:t>
            </a:r>
            <a:r>
              <a:rPr lang="en-US" sz="1400" dirty="0">
                <a:latin typeface="Courier" pitchFamily="2" charset="0"/>
              </a:rPr>
              <a:t> push </a:t>
            </a:r>
            <a:r>
              <a:rPr lang="en-US" sz="1400" dirty="0" err="1">
                <a:latin typeface="Courier" pitchFamily="2" charset="0"/>
              </a:rPr>
              <a:t>vic.home.local</a:t>
            </a:r>
            <a:r>
              <a:rPr lang="en-US" sz="1400" dirty="0">
                <a:latin typeface="Courier" pitchFamily="2" charset="0"/>
              </a:rPr>
              <a:t>/default-project/05-basic-dockerfile:latest</a:t>
            </a:r>
          </a:p>
          <a:p>
            <a:endParaRPr lang="en-US" sz="1400" dirty="0">
              <a:latin typeface="Courier" pitchFamily="2" charset="0"/>
            </a:endParaRPr>
          </a:p>
          <a:p>
            <a:r>
              <a:rPr lang="en-US" sz="1400" dirty="0">
                <a:latin typeface="Courier" pitchFamily="2" charset="0"/>
              </a:rPr>
              <a:t>The push refers to repository [</a:t>
            </a:r>
            <a:r>
              <a:rPr lang="en-US" sz="1400" dirty="0" err="1">
                <a:latin typeface="Courier" pitchFamily="2" charset="0"/>
              </a:rPr>
              <a:t>vic.home.local</a:t>
            </a:r>
            <a:r>
              <a:rPr lang="en-US" b="1" dirty="0">
                <a:latin typeface="Courier" pitchFamily="2" charset="0"/>
              </a:rPr>
              <a:t>/</a:t>
            </a:r>
            <a:r>
              <a:rPr lang="en-US" sz="1400" dirty="0">
                <a:latin typeface="Courier" pitchFamily="2" charset="0"/>
              </a:rPr>
              <a:t>default-project</a:t>
            </a:r>
            <a:r>
              <a:rPr lang="en-US" b="1" dirty="0">
                <a:latin typeface="Courier" pitchFamily="2" charset="0"/>
              </a:rPr>
              <a:t>/</a:t>
            </a:r>
            <a:r>
              <a:rPr lang="en-US" sz="1400" dirty="0">
                <a:latin typeface="Courier" pitchFamily="2" charset="0"/>
              </a:rPr>
              <a:t>05-basic-dockerfile]</a:t>
            </a:r>
            <a:br>
              <a:rPr lang="en-US" sz="1400" dirty="0">
                <a:latin typeface="Courier" pitchFamily="2" charset="0"/>
              </a:rPr>
            </a:br>
            <a:r>
              <a:rPr lang="en-US" sz="1400" dirty="0">
                <a:latin typeface="Courier" pitchFamily="2" charset="0"/>
              </a:rPr>
              <a:t>8294b19bf3ee: Pushed</a:t>
            </a:r>
            <a:br>
              <a:rPr lang="en-US" sz="1400" dirty="0">
                <a:latin typeface="Courier" pitchFamily="2" charset="0"/>
              </a:rPr>
            </a:br>
            <a:r>
              <a:rPr lang="en-US" sz="1400" dirty="0">
                <a:latin typeface="Courier" pitchFamily="2" charset="0"/>
              </a:rPr>
              <a:t>3efd1f7c01f6: Pushed</a:t>
            </a:r>
            <a:br>
              <a:rPr lang="en-US" sz="1400" dirty="0">
                <a:latin typeface="Courier" pitchFamily="2" charset="0"/>
              </a:rPr>
            </a:br>
            <a:r>
              <a:rPr lang="en-US" sz="1400" dirty="0">
                <a:latin typeface="Courier" pitchFamily="2" charset="0"/>
              </a:rPr>
              <a:t>73b4683e66e8: Pushed</a:t>
            </a:r>
            <a:br>
              <a:rPr lang="en-US" sz="1400" dirty="0">
                <a:latin typeface="Courier" pitchFamily="2" charset="0"/>
              </a:rPr>
            </a:br>
            <a:r>
              <a:rPr lang="en-US" sz="1400" dirty="0">
                <a:latin typeface="Courier" pitchFamily="2" charset="0"/>
              </a:rPr>
              <a:t>ee60293db08f: Pushed</a:t>
            </a:r>
            <a:br>
              <a:rPr lang="en-US" sz="1400" dirty="0">
                <a:latin typeface="Courier" pitchFamily="2" charset="0"/>
              </a:rPr>
            </a:br>
            <a:r>
              <a:rPr lang="en-US" sz="1400" dirty="0">
                <a:latin typeface="Courier" pitchFamily="2" charset="0"/>
              </a:rPr>
              <a:t>9dc188d975fd: Pushed</a:t>
            </a:r>
            <a:br>
              <a:rPr lang="en-US" sz="1400" dirty="0">
                <a:latin typeface="Courier" pitchFamily="2" charset="0"/>
              </a:rPr>
            </a:br>
            <a:r>
              <a:rPr lang="en-US" sz="1400" dirty="0">
                <a:latin typeface="Courier" pitchFamily="2" charset="0"/>
              </a:rPr>
              <a:t>58bcc73dcf40: Pushed</a:t>
            </a:r>
            <a:br>
              <a:rPr lang="en-US" sz="1400" dirty="0">
                <a:latin typeface="Courier" pitchFamily="2" charset="0"/>
              </a:rPr>
            </a:br>
            <a:r>
              <a:rPr lang="en-US" sz="1400" dirty="0">
                <a:latin typeface="Courier" pitchFamily="2" charset="0"/>
              </a:rPr>
              <a:t>latest: digest: sha256:ce62a1f9adfa19ed9bb21f2b8caca49a72529b0e09e3c6fc5bbbf275b41d8fec size: </a:t>
            </a:r>
            <a:r>
              <a:rPr lang="en-US" dirty="0">
                <a:latin typeface="Courier" pitchFamily="2" charset="0"/>
              </a:rPr>
              <a:t>1571</a:t>
            </a:r>
            <a:endParaRPr lang="en-US" sz="1400" dirty="0">
              <a:latin typeface="Courier" pitchFamily="2" charset="0"/>
            </a:endParaRPr>
          </a:p>
          <a:p>
            <a:endParaRPr lang="en-US" sz="1400" dirty="0">
              <a:latin typeface="Courier" pitchFamily="2" charset="0"/>
            </a:endParaRPr>
          </a:p>
        </p:txBody>
      </p:sp>
      <p:sp>
        <p:nvSpPr>
          <p:cNvPr id="7" name="TextBox 6">
            <a:extLst>
              <a:ext uri="{FF2B5EF4-FFF2-40B4-BE49-F238E27FC236}">
                <a16:creationId xmlns:a16="http://schemas.microsoft.com/office/drawing/2014/main" id="{1F98250F-E9A4-AF42-B6F2-ED7D27475B13}"/>
              </a:ext>
            </a:extLst>
          </p:cNvPr>
          <p:cNvSpPr txBox="1"/>
          <p:nvPr/>
        </p:nvSpPr>
        <p:spPr>
          <a:xfrm>
            <a:off x="529925" y="1473907"/>
            <a:ext cx="8302578" cy="1215717"/>
          </a:xfrm>
          <a:prstGeom prst="rect">
            <a:avLst/>
          </a:prstGeom>
        </p:spPr>
        <p:txBody>
          <a:bodyPr wrap="square" lIns="0" tIns="0" rIns="0" bIns="0" rtlCol="0">
            <a:spAutoFit/>
          </a:bodyPr>
          <a:lstStyle/>
          <a:p>
            <a:pPr marL="285750" indent="-285750">
              <a:spcAft>
                <a:spcPts val="600"/>
              </a:spcAft>
              <a:buFont typeface="Arial" panose="020B0604020202020204" pitchFamily="34" charset="0"/>
              <a:buChar char="•"/>
            </a:pPr>
            <a:r>
              <a:rPr lang="en-US" sz="1600" dirty="0"/>
              <a:t>Here we tag using a local repository host, </a:t>
            </a:r>
            <a:r>
              <a:rPr lang="en-US" sz="1600" i="1" dirty="0" err="1"/>
              <a:t>vic.home.local</a:t>
            </a:r>
            <a:endParaRPr lang="en-US" sz="1600" i="1" dirty="0"/>
          </a:p>
          <a:p>
            <a:pPr marL="285750" indent="-285750">
              <a:spcAft>
                <a:spcPts val="600"/>
              </a:spcAft>
              <a:buFont typeface="Arial" panose="020B0604020202020204" pitchFamily="34" charset="0"/>
              <a:buChar char="•"/>
            </a:pPr>
            <a:r>
              <a:rPr lang="en-US" sz="1600" dirty="0"/>
              <a:t>We login to that repository using credentials</a:t>
            </a:r>
          </a:p>
          <a:p>
            <a:pPr marL="285750" indent="-285750">
              <a:spcAft>
                <a:spcPts val="600"/>
              </a:spcAft>
              <a:buFont typeface="Arial" panose="020B0604020202020204" pitchFamily="34" charset="0"/>
              <a:buChar char="•"/>
            </a:pPr>
            <a:r>
              <a:rPr lang="en-US" sz="1600" dirty="0"/>
              <a:t>Pushing the image sends a copy to the specified repository at the specified path</a:t>
            </a:r>
          </a:p>
          <a:p>
            <a:pPr algn="l">
              <a:spcAft>
                <a:spcPts val="600"/>
              </a:spcAft>
            </a:pPr>
            <a:r>
              <a:rPr lang="en-US" sz="1600" dirty="0"/>
              <a:t> </a:t>
            </a:r>
          </a:p>
        </p:txBody>
      </p:sp>
      <p:pic>
        <p:nvPicPr>
          <p:cNvPr id="8" name="Picture 7">
            <a:extLst>
              <a:ext uri="{FF2B5EF4-FFF2-40B4-BE49-F238E27FC236}">
                <a16:creationId xmlns:a16="http://schemas.microsoft.com/office/drawing/2014/main" id="{4A7404E9-0956-3E4D-9013-DD5C29B00146}"/>
              </a:ext>
            </a:extLst>
          </p:cNvPr>
          <p:cNvPicPr>
            <a:picLocks noChangeAspect="1"/>
          </p:cNvPicPr>
          <p:nvPr/>
        </p:nvPicPr>
        <p:blipFill>
          <a:blip r:embed="rId2"/>
          <a:stretch>
            <a:fillRect/>
          </a:stretch>
        </p:blipFill>
        <p:spPr>
          <a:xfrm>
            <a:off x="5338763" y="2411460"/>
            <a:ext cx="6850062" cy="824620"/>
          </a:xfrm>
          <a:prstGeom prst="rect">
            <a:avLst/>
          </a:prstGeom>
        </p:spPr>
      </p:pic>
    </p:spTree>
    <p:extLst>
      <p:ext uri="{BB962C8B-B14F-4D97-AF65-F5344CB8AC3E}">
        <p14:creationId xmlns:p14="http://schemas.microsoft.com/office/powerpoint/2010/main" val="38531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020199-5ED6-1B45-B4B9-1B774D7E81E6}"/>
              </a:ext>
            </a:extLst>
          </p:cNvPr>
          <p:cNvPicPr>
            <a:picLocks noGrp="1" noChangeAspect="1"/>
          </p:cNvPicPr>
          <p:nvPr>
            <p:ph sz="quarter" idx="14"/>
          </p:nvPr>
        </p:nvPicPr>
        <p:blipFill>
          <a:blip r:embed="rId2"/>
          <a:stretch>
            <a:fillRect/>
          </a:stretch>
        </p:blipFill>
        <p:spPr>
          <a:xfrm>
            <a:off x="615950" y="1680519"/>
            <a:ext cx="10972800" cy="4411362"/>
          </a:xfrm>
        </p:spPr>
      </p:pic>
      <p:sp>
        <p:nvSpPr>
          <p:cNvPr id="3" name="Title 2">
            <a:extLst>
              <a:ext uri="{FF2B5EF4-FFF2-40B4-BE49-F238E27FC236}">
                <a16:creationId xmlns:a16="http://schemas.microsoft.com/office/drawing/2014/main" id="{0D830A66-46BE-B748-BF9F-1FC733A00895}"/>
              </a:ext>
            </a:extLst>
          </p:cNvPr>
          <p:cNvSpPr>
            <a:spLocks noGrp="1"/>
          </p:cNvSpPr>
          <p:nvPr>
            <p:ph type="title"/>
          </p:nvPr>
        </p:nvSpPr>
        <p:spPr/>
        <p:txBody>
          <a:bodyPr/>
          <a:lstStyle/>
          <a:p>
            <a:r>
              <a:rPr lang="en-US" dirty="0"/>
              <a:t>Check Image in Repository</a:t>
            </a:r>
          </a:p>
        </p:txBody>
      </p:sp>
      <p:sp>
        <p:nvSpPr>
          <p:cNvPr id="4" name="Subtitle 3">
            <a:extLst>
              <a:ext uri="{FF2B5EF4-FFF2-40B4-BE49-F238E27FC236}">
                <a16:creationId xmlns:a16="http://schemas.microsoft.com/office/drawing/2014/main" id="{7D6F5BA6-708B-9941-9C43-206672552F1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3773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333831-805E-F843-9D25-5FDCDA982C45}"/>
              </a:ext>
            </a:extLst>
          </p:cNvPr>
          <p:cNvSpPr>
            <a:spLocks noGrp="1"/>
          </p:cNvSpPr>
          <p:nvPr>
            <p:ph sz="quarter" idx="14"/>
          </p:nvPr>
        </p:nvSpPr>
        <p:spPr/>
        <p:txBody>
          <a:bodyPr/>
          <a:lstStyle/>
          <a:p>
            <a:pPr marL="457200" indent="-457200">
              <a:buFont typeface="+mj-lt"/>
              <a:buAutoNum type="arabicPeriod"/>
            </a:pPr>
            <a:r>
              <a:rPr lang="en-US" dirty="0"/>
              <a:t>Make a simple </a:t>
            </a:r>
            <a:r>
              <a:rPr lang="en-US" dirty="0" err="1"/>
              <a:t>Dockerfile</a:t>
            </a:r>
            <a:endParaRPr lang="en-US" dirty="0"/>
          </a:p>
          <a:p>
            <a:pPr marL="457200" indent="-457200">
              <a:buFont typeface="+mj-lt"/>
              <a:buAutoNum type="arabicPeriod"/>
            </a:pPr>
            <a:r>
              <a:rPr lang="en-US" dirty="0"/>
              <a:t>Build it into an image</a:t>
            </a:r>
          </a:p>
          <a:p>
            <a:pPr marL="457200" indent="-457200">
              <a:buFont typeface="+mj-lt"/>
              <a:buAutoNum type="arabicPeriod"/>
            </a:pPr>
            <a:r>
              <a:rPr lang="en-US" dirty="0"/>
              <a:t>Try running it</a:t>
            </a:r>
          </a:p>
          <a:p>
            <a:pPr marL="457200" indent="-457200">
              <a:buFont typeface="+mj-lt"/>
              <a:buAutoNum type="arabicPeriod"/>
            </a:pPr>
            <a:r>
              <a:rPr lang="en-US" dirty="0"/>
              <a:t>Tag it as for a local repository</a:t>
            </a:r>
          </a:p>
          <a:p>
            <a:pPr marL="457200" indent="-457200">
              <a:buFont typeface="+mj-lt"/>
              <a:buAutoNum type="arabicPeriod"/>
            </a:pPr>
            <a:r>
              <a:rPr lang="en-US" dirty="0"/>
              <a:t>Push it to store in the local repository</a:t>
            </a:r>
          </a:p>
        </p:txBody>
      </p:sp>
      <p:sp>
        <p:nvSpPr>
          <p:cNvPr id="3" name="Title 2">
            <a:extLst>
              <a:ext uri="{FF2B5EF4-FFF2-40B4-BE49-F238E27FC236}">
                <a16:creationId xmlns:a16="http://schemas.microsoft.com/office/drawing/2014/main" id="{9EF5827B-6752-FC4E-9F9D-2BD93DC67137}"/>
              </a:ext>
            </a:extLst>
          </p:cNvPr>
          <p:cNvSpPr>
            <a:spLocks noGrp="1"/>
          </p:cNvSpPr>
          <p:nvPr>
            <p:ph type="title"/>
          </p:nvPr>
        </p:nvSpPr>
        <p:spPr/>
        <p:txBody>
          <a:bodyPr/>
          <a:lstStyle/>
          <a:p>
            <a:r>
              <a:rPr lang="en-US" dirty="0"/>
              <a:t>Hands-on Build and Push</a:t>
            </a:r>
          </a:p>
        </p:txBody>
      </p:sp>
      <p:sp>
        <p:nvSpPr>
          <p:cNvPr id="4" name="Subtitle 3">
            <a:extLst>
              <a:ext uri="{FF2B5EF4-FFF2-40B4-BE49-F238E27FC236}">
                <a16:creationId xmlns:a16="http://schemas.microsoft.com/office/drawing/2014/main" id="{44778323-3943-4C4D-865A-A3ED7E9D5793}"/>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88457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A7370-68CD-784A-844C-C81743FF034F}"/>
              </a:ext>
            </a:extLst>
          </p:cNvPr>
          <p:cNvSpPr>
            <a:spLocks noGrp="1"/>
          </p:cNvSpPr>
          <p:nvPr>
            <p:ph sz="quarter" idx="14"/>
          </p:nvPr>
        </p:nvSpPr>
        <p:spPr>
          <a:xfrm>
            <a:off x="349956" y="1600201"/>
            <a:ext cx="3826943" cy="4572000"/>
          </a:xfrm>
        </p:spPr>
        <p:txBody>
          <a:bodyPr/>
          <a:lstStyle/>
          <a:p>
            <a:pPr>
              <a:buNone/>
            </a:pPr>
            <a:r>
              <a:rPr lang="en-US" dirty="0"/>
              <a:t>Here we diagram</a:t>
            </a:r>
          </a:p>
          <a:p>
            <a:pPr lvl="1"/>
            <a:r>
              <a:rPr lang="en-US" sz="1600" dirty="0"/>
              <a:t>Pulling an image to a local </a:t>
            </a:r>
            <a:r>
              <a:rPr lang="en-US" sz="1600" dirty="0" err="1"/>
              <a:t>docker</a:t>
            </a:r>
            <a:r>
              <a:rPr lang="en-US" sz="1600" dirty="0"/>
              <a:t> instance from a public registry</a:t>
            </a:r>
          </a:p>
          <a:p>
            <a:pPr lvl="1"/>
            <a:r>
              <a:rPr lang="en-US" sz="1600" dirty="0"/>
              <a:t>Tagging the image for a local repository</a:t>
            </a:r>
          </a:p>
          <a:p>
            <a:pPr lvl="1"/>
            <a:r>
              <a:rPr lang="en-US" sz="1600" dirty="0"/>
              <a:t>If authentication is needed against the local repository, login</a:t>
            </a:r>
          </a:p>
          <a:p>
            <a:pPr lvl="1"/>
            <a:r>
              <a:rPr lang="en-US" sz="1600" dirty="0"/>
              <a:t>Pushing the image to the local repository</a:t>
            </a:r>
          </a:p>
          <a:p>
            <a:pPr lvl="1"/>
            <a:endParaRPr lang="en-US" dirty="0"/>
          </a:p>
        </p:txBody>
      </p:sp>
      <p:sp>
        <p:nvSpPr>
          <p:cNvPr id="3" name="Title 2">
            <a:extLst>
              <a:ext uri="{FF2B5EF4-FFF2-40B4-BE49-F238E27FC236}">
                <a16:creationId xmlns:a16="http://schemas.microsoft.com/office/drawing/2014/main" id="{362292A4-4C0B-0544-92C6-E42BB91625B7}"/>
              </a:ext>
            </a:extLst>
          </p:cNvPr>
          <p:cNvSpPr>
            <a:spLocks noGrp="1"/>
          </p:cNvSpPr>
          <p:nvPr>
            <p:ph type="title"/>
          </p:nvPr>
        </p:nvSpPr>
        <p:spPr/>
        <p:txBody>
          <a:bodyPr/>
          <a:lstStyle/>
          <a:p>
            <a:r>
              <a:rPr lang="en-US" dirty="0"/>
              <a:t>Working with images</a:t>
            </a:r>
          </a:p>
        </p:txBody>
      </p:sp>
      <p:sp>
        <p:nvSpPr>
          <p:cNvPr id="4" name="Subtitle 3">
            <a:extLst>
              <a:ext uri="{FF2B5EF4-FFF2-40B4-BE49-F238E27FC236}">
                <a16:creationId xmlns:a16="http://schemas.microsoft.com/office/drawing/2014/main" id="{CF4E1FEA-2E4C-284E-A502-21F03BAD5269}"/>
              </a:ext>
            </a:extLst>
          </p:cNvPr>
          <p:cNvSpPr>
            <a:spLocks noGrp="1"/>
          </p:cNvSpPr>
          <p:nvPr>
            <p:ph type="subTitle" idx="10"/>
          </p:nvPr>
        </p:nvSpPr>
        <p:spPr/>
        <p:txBody>
          <a:bodyPr/>
          <a:lstStyle/>
          <a:p>
            <a:r>
              <a:rPr lang="en-US" dirty="0"/>
              <a:t>Copy an image from a public repository to a local repository</a:t>
            </a:r>
          </a:p>
        </p:txBody>
      </p:sp>
      <p:grpSp>
        <p:nvGrpSpPr>
          <p:cNvPr id="48" name="Group 47">
            <a:extLst>
              <a:ext uri="{FF2B5EF4-FFF2-40B4-BE49-F238E27FC236}">
                <a16:creationId xmlns:a16="http://schemas.microsoft.com/office/drawing/2014/main" id="{5FD525CF-58BE-4548-8BAC-3336BC9C4301}"/>
              </a:ext>
            </a:extLst>
          </p:cNvPr>
          <p:cNvGrpSpPr/>
          <p:nvPr/>
        </p:nvGrpSpPr>
        <p:grpSpPr>
          <a:xfrm>
            <a:off x="4651036" y="1337427"/>
            <a:ext cx="7108118" cy="4611817"/>
            <a:chOff x="3104444" y="1337427"/>
            <a:chExt cx="7108118" cy="4611817"/>
          </a:xfrm>
        </p:grpSpPr>
        <p:sp>
          <p:nvSpPr>
            <p:cNvPr id="47" name="Rounded Rectangle 46">
              <a:extLst>
                <a:ext uri="{FF2B5EF4-FFF2-40B4-BE49-F238E27FC236}">
                  <a16:creationId xmlns:a16="http://schemas.microsoft.com/office/drawing/2014/main" id="{FD21A50A-FAD2-3A42-BE6A-95CDC313E2B3}"/>
                </a:ext>
              </a:extLst>
            </p:cNvPr>
            <p:cNvSpPr/>
            <p:nvPr/>
          </p:nvSpPr>
          <p:spPr>
            <a:xfrm>
              <a:off x="3104444" y="1670756"/>
              <a:ext cx="5249334" cy="427848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C4DBDA1-91E3-3B47-BB19-BD13AEEBC90E}"/>
                </a:ext>
              </a:extLst>
            </p:cNvPr>
            <p:cNvSpPr/>
            <p:nvPr/>
          </p:nvSpPr>
          <p:spPr>
            <a:xfrm>
              <a:off x="5007751" y="4636399"/>
              <a:ext cx="1095154" cy="11483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Ops User</a:t>
              </a:r>
            </a:p>
          </p:txBody>
        </p:sp>
        <p:sp>
          <p:nvSpPr>
            <p:cNvPr id="9" name="Rectangle 8">
              <a:extLst>
                <a:ext uri="{FF2B5EF4-FFF2-40B4-BE49-F238E27FC236}">
                  <a16:creationId xmlns:a16="http://schemas.microsoft.com/office/drawing/2014/main" id="{1BCE5909-9947-484B-978C-D6447C81D672}"/>
                </a:ext>
              </a:extLst>
            </p:cNvPr>
            <p:cNvSpPr/>
            <p:nvPr/>
          </p:nvSpPr>
          <p:spPr>
            <a:xfrm>
              <a:off x="8968553" y="2799403"/>
              <a:ext cx="1244009" cy="110578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Local Docker Server</a:t>
              </a:r>
            </a:p>
          </p:txBody>
        </p:sp>
        <p:sp>
          <p:nvSpPr>
            <p:cNvPr id="11" name="Can 10">
              <a:extLst>
                <a:ext uri="{FF2B5EF4-FFF2-40B4-BE49-F238E27FC236}">
                  <a16:creationId xmlns:a16="http://schemas.microsoft.com/office/drawing/2014/main" id="{9CA01378-0CF2-3E4D-B4F8-D1E922D88964}"/>
                </a:ext>
              </a:extLst>
            </p:cNvPr>
            <p:cNvSpPr/>
            <p:nvPr/>
          </p:nvSpPr>
          <p:spPr>
            <a:xfrm>
              <a:off x="9133363" y="133742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Docker Hub</a:t>
              </a:r>
            </a:p>
          </p:txBody>
        </p:sp>
        <p:sp>
          <p:nvSpPr>
            <p:cNvPr id="14" name="Can 13">
              <a:extLst>
                <a:ext uri="{FF2B5EF4-FFF2-40B4-BE49-F238E27FC236}">
                  <a16:creationId xmlns:a16="http://schemas.microsoft.com/office/drawing/2014/main" id="{B50B9AC4-1E18-DD4A-8FC2-46E8E0CA73D8}"/>
                </a:ext>
              </a:extLst>
            </p:cNvPr>
            <p:cNvSpPr/>
            <p:nvPr/>
          </p:nvSpPr>
          <p:spPr>
            <a:xfrm>
              <a:off x="9128040" y="464371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Secure Docker Registry</a:t>
              </a:r>
            </a:p>
          </p:txBody>
        </p:sp>
        <p:cxnSp>
          <p:nvCxnSpPr>
            <p:cNvPr id="18" name="Straight Arrow Connector 17">
              <a:extLst>
                <a:ext uri="{FF2B5EF4-FFF2-40B4-BE49-F238E27FC236}">
                  <a16:creationId xmlns:a16="http://schemas.microsoft.com/office/drawing/2014/main" id="{D411F20C-0658-2B44-A0B4-010F4DE55FB7}"/>
                </a:ext>
              </a:extLst>
            </p:cNvPr>
            <p:cNvCxnSpPr>
              <a:cxnSpLocks/>
              <a:stCxn id="15" idx="3"/>
              <a:endCxn id="9" idx="1"/>
            </p:cNvCxnSpPr>
            <p:nvPr/>
          </p:nvCxnSpPr>
          <p:spPr bwMode="gray">
            <a:xfrm>
              <a:off x="8133877" y="3198038"/>
              <a:ext cx="834676" cy="15425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46CA900-1561-554B-9309-5AAAA215EC92}"/>
                </a:ext>
              </a:extLst>
            </p:cNvPr>
            <p:cNvSpPr/>
            <p:nvPr/>
          </p:nvSpPr>
          <p:spPr>
            <a:xfrm>
              <a:off x="3413051" y="2371060"/>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pull </a:t>
              </a:r>
              <a:r>
                <a:rPr lang="en-US" sz="1200" dirty="0" err="1"/>
                <a:t>jenkins</a:t>
              </a:r>
              <a:r>
                <a:rPr lang="en-US" sz="1200" dirty="0"/>
                <a:t>/</a:t>
              </a:r>
              <a:r>
                <a:rPr lang="en-US" sz="1200" dirty="0" err="1"/>
                <a:t>jenkins:lts</a:t>
              </a:r>
              <a:endParaRPr lang="en-US" sz="1200" dirty="0"/>
            </a:p>
          </p:txBody>
        </p:sp>
        <p:sp>
          <p:nvSpPr>
            <p:cNvPr id="15" name="Rectangle 14">
              <a:extLst>
                <a:ext uri="{FF2B5EF4-FFF2-40B4-BE49-F238E27FC236}">
                  <a16:creationId xmlns:a16="http://schemas.microsoft.com/office/drawing/2014/main" id="{F2ED072F-6D98-A547-8A21-1FD69149376A}"/>
                </a:ext>
              </a:extLst>
            </p:cNvPr>
            <p:cNvSpPr/>
            <p:nvPr/>
          </p:nvSpPr>
          <p:spPr>
            <a:xfrm>
              <a:off x="3413051" y="3054863"/>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tag </a:t>
              </a:r>
              <a:r>
                <a:rPr lang="en-US" sz="1200" dirty="0" err="1"/>
                <a:t>jenkins</a:t>
              </a:r>
              <a:r>
                <a:rPr lang="en-US" sz="1200" dirty="0"/>
                <a:t>/</a:t>
              </a:r>
              <a:r>
                <a:rPr lang="en-US" sz="1200" dirty="0" err="1"/>
                <a:t>jenkins:lts</a:t>
              </a:r>
              <a:r>
                <a:rPr lang="en-US" sz="1200" dirty="0"/>
                <a:t>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sp>
          <p:nvSpPr>
            <p:cNvPr id="17" name="Rectangle 16">
              <a:extLst>
                <a:ext uri="{FF2B5EF4-FFF2-40B4-BE49-F238E27FC236}">
                  <a16:creationId xmlns:a16="http://schemas.microsoft.com/office/drawing/2014/main" id="{6E169585-AF09-814E-B379-94E0042F6E75}"/>
                </a:ext>
              </a:extLst>
            </p:cNvPr>
            <p:cNvSpPr/>
            <p:nvPr/>
          </p:nvSpPr>
          <p:spPr>
            <a:xfrm>
              <a:off x="3413051" y="3485567"/>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login </a:t>
              </a:r>
              <a:r>
                <a:rPr lang="en-US" sz="1200" dirty="0" err="1"/>
                <a:t>vic.home.local</a:t>
              </a:r>
              <a:endParaRPr lang="en-US" sz="1200" dirty="0"/>
            </a:p>
          </p:txBody>
        </p:sp>
        <p:sp>
          <p:nvSpPr>
            <p:cNvPr id="19" name="Rectangle 18">
              <a:extLst>
                <a:ext uri="{FF2B5EF4-FFF2-40B4-BE49-F238E27FC236}">
                  <a16:creationId xmlns:a16="http://schemas.microsoft.com/office/drawing/2014/main" id="{15E1D49D-813C-3345-9F3C-FA97413D2E2E}"/>
                </a:ext>
              </a:extLst>
            </p:cNvPr>
            <p:cNvSpPr/>
            <p:nvPr/>
          </p:nvSpPr>
          <p:spPr>
            <a:xfrm>
              <a:off x="3413051" y="4039642"/>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push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cxnSp>
          <p:nvCxnSpPr>
            <p:cNvPr id="10" name="Straight Arrow Connector 9">
              <a:extLst>
                <a:ext uri="{FF2B5EF4-FFF2-40B4-BE49-F238E27FC236}">
                  <a16:creationId xmlns:a16="http://schemas.microsoft.com/office/drawing/2014/main" id="{65C63DB4-A039-A64E-8BFD-342FA6405AA0}"/>
                </a:ext>
              </a:extLst>
            </p:cNvPr>
            <p:cNvCxnSpPr>
              <a:cxnSpLocks/>
              <a:stCxn id="26" idx="3"/>
            </p:cNvCxnSpPr>
            <p:nvPr/>
          </p:nvCxnSpPr>
          <p:spPr bwMode="gray">
            <a:xfrm>
              <a:off x="8133877" y="2514235"/>
              <a:ext cx="834676" cy="838061"/>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89FD1DE-7E00-4D43-9DE9-D922DCC719A6}"/>
                </a:ext>
              </a:extLst>
            </p:cNvPr>
            <p:cNvCxnSpPr>
              <a:cxnSpLocks/>
              <a:stCxn id="11" idx="3"/>
              <a:endCxn id="9" idx="0"/>
            </p:cNvCxnSpPr>
            <p:nvPr/>
          </p:nvCxnSpPr>
          <p:spPr bwMode="gray">
            <a:xfrm flipH="1">
              <a:off x="9590558" y="2258775"/>
              <a:ext cx="5322" cy="540628"/>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6085FC-148D-2F4D-B11D-AE04B3D45140}"/>
                </a:ext>
              </a:extLst>
            </p:cNvPr>
            <p:cNvCxnSpPr>
              <a:cxnSpLocks/>
              <a:stCxn id="17" idx="3"/>
            </p:cNvCxnSpPr>
            <p:nvPr/>
          </p:nvCxnSpPr>
          <p:spPr bwMode="gray">
            <a:xfrm flipV="1">
              <a:off x="8133877" y="3352296"/>
              <a:ext cx="776652" cy="276446"/>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93FE707-0D68-B740-A638-84821E9A5F01}"/>
                </a:ext>
              </a:extLst>
            </p:cNvPr>
            <p:cNvCxnSpPr>
              <a:cxnSpLocks/>
              <a:stCxn id="9" idx="2"/>
              <a:endCxn id="14" idx="1"/>
            </p:cNvCxnSpPr>
            <p:nvPr/>
          </p:nvCxnSpPr>
          <p:spPr bwMode="gray">
            <a:xfrm flipH="1">
              <a:off x="9590557" y="3905189"/>
              <a:ext cx="1" cy="738528"/>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9565E3-22DC-D04F-BC20-16D30F095C06}"/>
                </a:ext>
              </a:extLst>
            </p:cNvPr>
            <p:cNvCxnSpPr>
              <a:cxnSpLocks/>
              <a:stCxn id="19" idx="3"/>
              <a:endCxn id="9" idx="1"/>
            </p:cNvCxnSpPr>
            <p:nvPr/>
          </p:nvCxnSpPr>
          <p:spPr bwMode="gray">
            <a:xfrm flipV="1">
              <a:off x="8133877" y="3352296"/>
              <a:ext cx="834676" cy="830521"/>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B48033F-4E24-874D-BE35-B059A1151EBF}"/>
                </a:ext>
              </a:extLst>
            </p:cNvPr>
            <p:cNvCxnSpPr>
              <a:cxnSpLocks/>
            </p:cNvCxnSpPr>
            <p:nvPr/>
          </p:nvCxnSpPr>
          <p:spPr bwMode="gray">
            <a:xfrm>
              <a:off x="9353747" y="3856725"/>
              <a:ext cx="0" cy="851866"/>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49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FEEE-9C18-D749-BDF2-CFAF39EA5E7A}"/>
              </a:ext>
            </a:extLst>
          </p:cNvPr>
          <p:cNvSpPr>
            <a:spLocks noGrp="1"/>
          </p:cNvSpPr>
          <p:nvPr>
            <p:ph type="title"/>
          </p:nvPr>
        </p:nvSpPr>
        <p:spPr/>
        <p:txBody>
          <a:bodyPr/>
          <a:lstStyle/>
          <a:p>
            <a:r>
              <a:rPr lang="en-US" dirty="0"/>
              <a:t>Operating Containers</a:t>
            </a:r>
          </a:p>
        </p:txBody>
      </p:sp>
      <p:sp>
        <p:nvSpPr>
          <p:cNvPr id="3" name="Subtitle 2">
            <a:extLst>
              <a:ext uri="{FF2B5EF4-FFF2-40B4-BE49-F238E27FC236}">
                <a16:creationId xmlns:a16="http://schemas.microsoft.com/office/drawing/2014/main" id="{150A95BB-DA63-6549-A644-2409619066E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0212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1233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a:t>Get code from </a:t>
            </a:r>
          </a:p>
          <a:p>
            <a:r>
              <a:rPr lang="en-US" dirty="0">
                <a:latin typeface="Courier" pitchFamily="2" charset="0"/>
              </a:rPr>
              <a:t>https://github.com/tompscanlan/vmware-container-workshop</a:t>
            </a:r>
          </a:p>
          <a:p>
            <a:endParaRPr lang="en-US" dirty="0">
              <a:latin typeface="Courier" pitchFamily="2" charset="0"/>
            </a:endParaRP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 Hands-On</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2480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6E1C-7C71-AC42-8298-6477AC4391ED}"/>
              </a:ext>
            </a:extLst>
          </p:cNvPr>
          <p:cNvSpPr>
            <a:spLocks noGrp="1"/>
          </p:cNvSpPr>
          <p:nvPr>
            <p:ph type="title"/>
          </p:nvPr>
        </p:nvSpPr>
        <p:spPr/>
        <p:txBody>
          <a:bodyPr/>
          <a:lstStyle/>
          <a:p>
            <a:r>
              <a:rPr lang="en-US" dirty="0"/>
              <a:t>What is container orchestration</a:t>
            </a:r>
          </a:p>
        </p:txBody>
      </p:sp>
      <p:sp>
        <p:nvSpPr>
          <p:cNvPr id="3" name="Slide Number Placeholder 2">
            <a:extLst>
              <a:ext uri="{FF2B5EF4-FFF2-40B4-BE49-F238E27FC236}">
                <a16:creationId xmlns:a16="http://schemas.microsoft.com/office/drawing/2014/main" id="{3EE88F5D-7E09-7347-8C10-39EF8891A4AA}"/>
              </a:ext>
            </a:extLst>
          </p:cNvPr>
          <p:cNvSpPr>
            <a:spLocks noGrp="1"/>
          </p:cNvSpPr>
          <p:nvPr>
            <p:ph type="sldNum" sz="quarter" idx="12"/>
          </p:nvPr>
        </p:nvSpPr>
        <p:spPr/>
        <p:txBody>
          <a:bodyPr/>
          <a:lstStyle/>
          <a:p>
            <a:fld id="{7A71151C-580E-45A9-BBF9-853D0F68B0E3}" type="slidenum">
              <a:rPr lang="en-GB" smtClean="0"/>
              <a:t>48</a:t>
            </a:fld>
            <a:endParaRPr lang="en-GB"/>
          </a:p>
        </p:txBody>
      </p:sp>
      <p:sp>
        <p:nvSpPr>
          <p:cNvPr id="4" name="TextBox 3">
            <a:extLst>
              <a:ext uri="{FF2B5EF4-FFF2-40B4-BE49-F238E27FC236}">
                <a16:creationId xmlns:a16="http://schemas.microsoft.com/office/drawing/2014/main" id="{F7981646-82FD-3A44-B5EE-564B98C7ACEB}"/>
              </a:ext>
            </a:extLst>
          </p:cNvPr>
          <p:cNvSpPr txBox="1"/>
          <p:nvPr/>
        </p:nvSpPr>
        <p:spPr>
          <a:xfrm>
            <a:off x="927463" y="1632857"/>
            <a:ext cx="10423162" cy="4632037"/>
          </a:xfrm>
          <a:prstGeom prst="rect">
            <a:avLst/>
          </a:prstGeom>
        </p:spPr>
        <p:txBody>
          <a:bodyPr wrap="square" lIns="0" tIns="0" rIns="0" bIns="0" rtlCol="0">
            <a:spAutoFit/>
          </a:bodyPr>
          <a:lstStyle/>
          <a:p>
            <a:pPr algn="l">
              <a:spcAft>
                <a:spcPts val="600"/>
              </a:spcAft>
            </a:pPr>
            <a:r>
              <a:rPr lang="en-US" sz="2400" dirty="0"/>
              <a:t>This is the term for automating the operation of container infrastructure and scheduling of running workloads</a:t>
            </a:r>
          </a:p>
          <a:p>
            <a:pPr algn="l">
              <a:spcAft>
                <a:spcPts val="600"/>
              </a:spcAft>
            </a:pPr>
            <a:endParaRPr lang="en-US" dirty="0"/>
          </a:p>
          <a:p>
            <a:pPr algn="l">
              <a:spcAft>
                <a:spcPts val="600"/>
              </a:spcAft>
            </a:pPr>
            <a:r>
              <a:rPr lang="en-US" dirty="0"/>
              <a:t>Orchestration touches on:</a:t>
            </a:r>
          </a:p>
          <a:p>
            <a:pPr marL="285750" indent="-285750" algn="l">
              <a:spcAft>
                <a:spcPts val="600"/>
              </a:spcAft>
              <a:buFont typeface="Arial" panose="020B0604020202020204" pitchFamily="34" charset="0"/>
              <a:buChar char="•"/>
            </a:pPr>
            <a:r>
              <a:rPr lang="en-US" dirty="0"/>
              <a:t>Handling container host registration and health monitoring</a:t>
            </a:r>
          </a:p>
          <a:p>
            <a:pPr marL="285750" indent="-285750" algn="l">
              <a:spcAft>
                <a:spcPts val="600"/>
              </a:spcAft>
              <a:buFont typeface="Arial" panose="020B0604020202020204" pitchFamily="34" charset="0"/>
              <a:buChar char="•"/>
            </a:pPr>
            <a:r>
              <a:rPr lang="en-US" dirty="0"/>
              <a:t>Scheduling of running containers on hosts that meet requirements</a:t>
            </a:r>
          </a:p>
          <a:p>
            <a:pPr marL="285750" indent="-285750" algn="l">
              <a:spcAft>
                <a:spcPts val="600"/>
              </a:spcAft>
              <a:buFont typeface="Arial" panose="020B0604020202020204" pitchFamily="34" charset="0"/>
              <a:buChar char="•"/>
            </a:pPr>
            <a:r>
              <a:rPr lang="en-US" dirty="0"/>
              <a:t>Restarting of failed or unhealthy containers</a:t>
            </a:r>
          </a:p>
          <a:p>
            <a:pPr marL="285750" indent="-285750" algn="l">
              <a:spcAft>
                <a:spcPts val="600"/>
              </a:spcAft>
              <a:buFont typeface="Arial" panose="020B0604020202020204" pitchFamily="34" charset="0"/>
              <a:buChar char="•"/>
            </a:pPr>
            <a:r>
              <a:rPr lang="en-US" dirty="0"/>
              <a:t>Keeping related workloads in close proximity</a:t>
            </a:r>
          </a:p>
          <a:p>
            <a:pPr marL="285750" indent="-285750" algn="l">
              <a:spcAft>
                <a:spcPts val="600"/>
              </a:spcAft>
              <a:buFont typeface="Arial" panose="020B0604020202020204" pitchFamily="34" charset="0"/>
              <a:buChar char="•"/>
            </a:pPr>
            <a:r>
              <a:rPr lang="en-US" dirty="0" err="1"/>
              <a:t>Persistant</a:t>
            </a:r>
            <a:r>
              <a:rPr lang="en-US" dirty="0"/>
              <a:t> storage management</a:t>
            </a:r>
          </a:p>
          <a:p>
            <a:pPr marL="285750" indent="-285750" algn="l">
              <a:spcAft>
                <a:spcPts val="600"/>
              </a:spcAft>
              <a:buFont typeface="Arial" panose="020B0604020202020204" pitchFamily="34" charset="0"/>
              <a:buChar char="•"/>
            </a:pPr>
            <a:r>
              <a:rPr lang="en-US" dirty="0" err="1"/>
              <a:t>Exposeing</a:t>
            </a:r>
            <a:r>
              <a:rPr lang="en-US" dirty="0"/>
              <a:t> services outside of the cluster</a:t>
            </a:r>
          </a:p>
          <a:p>
            <a:pPr marL="285750" indent="-285750" algn="l">
              <a:spcAft>
                <a:spcPts val="600"/>
              </a:spcAft>
              <a:buFont typeface="Arial" panose="020B0604020202020204" pitchFamily="34" charset="0"/>
              <a:buChar char="•"/>
            </a:pPr>
            <a:r>
              <a:rPr lang="en-US" dirty="0"/>
              <a:t>Scaling up or down services</a:t>
            </a:r>
          </a:p>
          <a:p>
            <a:pPr marL="285750" indent="-285750">
              <a:spcAft>
                <a:spcPts val="600"/>
              </a:spcAft>
              <a:buFont typeface="Arial" panose="020B0604020202020204" pitchFamily="34" charset="0"/>
              <a:buChar char="•"/>
            </a:pPr>
            <a:r>
              <a:rPr lang="en-US" dirty="0"/>
              <a:t>Load balancing across scaled services</a:t>
            </a:r>
          </a:p>
          <a:p>
            <a:pPr algn="l">
              <a:spcAft>
                <a:spcPts val="600"/>
              </a:spcAft>
            </a:pPr>
            <a:endParaRPr lang="en-US" dirty="0"/>
          </a:p>
        </p:txBody>
      </p:sp>
    </p:spTree>
    <p:extLst>
      <p:ext uri="{BB962C8B-B14F-4D97-AF65-F5344CB8AC3E}">
        <p14:creationId xmlns:p14="http://schemas.microsoft.com/office/powerpoint/2010/main" val="1513098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(Scheduling) Container ‘Apps’ (Multi-Container Based)</a:t>
            </a:r>
          </a:p>
        </p:txBody>
      </p:sp>
      <p:sp>
        <p:nvSpPr>
          <p:cNvPr id="3" name="Footer Placeholder 2"/>
          <p:cNvSpPr>
            <a:spLocks noGrp="1"/>
          </p:cNvSpPr>
          <p:nvPr>
            <p:ph type="ftr" sz="quarter" idx="11"/>
          </p:nvPr>
        </p:nvSpPr>
        <p:spPr/>
        <p:txBody>
          <a:bodyPr/>
          <a:lstStyle/>
          <a:p>
            <a:r>
              <a:rPr lang="en-US"/>
              <a:t>CONFIDENTIAL</a:t>
            </a:r>
            <a:endParaRPr lang="en-US" dirty="0"/>
          </a:p>
        </p:txBody>
      </p:sp>
      <p:sp>
        <p:nvSpPr>
          <p:cNvPr id="4" name="Slide Number Placeholder 3"/>
          <p:cNvSpPr>
            <a:spLocks noGrp="1"/>
          </p:cNvSpPr>
          <p:nvPr>
            <p:ph type="sldNum" sz="quarter" idx="12"/>
          </p:nvPr>
        </p:nvSpPr>
        <p:spPr/>
        <p:txBody>
          <a:bodyPr/>
          <a:lstStyle/>
          <a:p>
            <a:fld id="{6EA6D8CF-3CDE-4807-BCD2-C9F2B831AAA5}" type="slidenum">
              <a:rPr lang="en-US" smtClean="0"/>
              <a:t>49</a:t>
            </a:fld>
            <a:endParaRPr lang="en-US" dirty="0"/>
          </a:p>
        </p:txBody>
      </p:sp>
      <p:pic>
        <p:nvPicPr>
          <p:cNvPr id="5" name="Picture 4"/>
          <p:cNvPicPr>
            <a:picLocks noChangeAspect="1"/>
          </p:cNvPicPr>
          <p:nvPr/>
        </p:nvPicPr>
        <p:blipFill rotWithShape="1">
          <a:blip r:embed="rId2"/>
          <a:srcRect l="1785" t="22172" r="-2154" b="6295"/>
          <a:stretch/>
        </p:blipFill>
        <p:spPr>
          <a:xfrm>
            <a:off x="2173693" y="1736748"/>
            <a:ext cx="7841477" cy="4206852"/>
          </a:xfrm>
          <a:prstGeom prst="rect">
            <a:avLst/>
          </a:prstGeom>
        </p:spPr>
      </p:pic>
    </p:spTree>
    <p:extLst>
      <p:ext uri="{BB962C8B-B14F-4D97-AF65-F5344CB8AC3E}">
        <p14:creationId xmlns:p14="http://schemas.microsoft.com/office/powerpoint/2010/main" val="331964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351DA-9AED-2643-BF6C-0F4A795AB0CC}"/>
              </a:ext>
            </a:extLst>
          </p:cNvPr>
          <p:cNvSpPr>
            <a:spLocks noGrp="1"/>
          </p:cNvSpPr>
          <p:nvPr>
            <p:ph sz="quarter" idx="14"/>
          </p:nvPr>
        </p:nvSpPr>
        <p:spPr/>
        <p:txBody>
          <a:bodyPr/>
          <a:lstStyle/>
          <a:p>
            <a:r>
              <a:rPr lang="en-US" dirty="0"/>
              <a:t>Toward the goal supporting great open source learning materials, we will be leveraging and contributing to the excellent Containers Workshop slides originally created by </a:t>
            </a:r>
            <a:r>
              <a:rPr lang="en-US" b="1" dirty="0" err="1"/>
              <a:t>Jérôme</a:t>
            </a:r>
            <a:r>
              <a:rPr lang="en-US" b="1" dirty="0"/>
              <a:t> </a:t>
            </a:r>
            <a:r>
              <a:rPr lang="en-US" b="1" dirty="0" err="1"/>
              <a:t>Petazzoni</a:t>
            </a:r>
            <a:r>
              <a:rPr lang="en-US" b="1" dirty="0"/>
              <a:t> </a:t>
            </a:r>
            <a:r>
              <a:rPr lang="en-US" dirty="0"/>
              <a:t>and currently run with </a:t>
            </a:r>
            <a:r>
              <a:rPr lang="en-US" b="1" dirty="0"/>
              <a:t>Bret Fisher </a:t>
            </a:r>
            <a:r>
              <a:rPr lang="en-US" dirty="0"/>
              <a:t>which can be found in original source form at </a:t>
            </a:r>
          </a:p>
          <a:p>
            <a:pPr>
              <a:buNone/>
            </a:pPr>
            <a:r>
              <a:rPr lang="en-US" dirty="0">
                <a:hlinkClick r:id="rId2"/>
              </a:rPr>
              <a:t>https://github.com/jpetazzo/container.training/</a:t>
            </a:r>
            <a:endParaRPr lang="en-US" dirty="0"/>
          </a:p>
          <a:p>
            <a:r>
              <a:rPr lang="en-US" dirty="0"/>
              <a:t>That content is also hosted live at </a:t>
            </a:r>
            <a:r>
              <a:rPr lang="en-US" dirty="0">
                <a:hlinkClick r:id="rId3"/>
              </a:rPr>
              <a:t>http://container.training/</a:t>
            </a:r>
            <a:endParaRPr lang="en-US" dirty="0"/>
          </a:p>
          <a:p>
            <a:pPr>
              <a:buNone/>
            </a:pPr>
            <a:endParaRPr lang="en-US" dirty="0"/>
          </a:p>
          <a:p>
            <a:pPr fontAlgn="t"/>
            <a:r>
              <a:rPr lang="en-US" sz="1600" dirty="0"/>
              <a:t>The instructions and slides in that repository (e.g. the files with extension .md and .</a:t>
            </a:r>
            <a:r>
              <a:rPr lang="en-US" sz="1600" dirty="0" err="1"/>
              <a:t>yml</a:t>
            </a:r>
            <a:r>
              <a:rPr lang="en-US" sz="1600" dirty="0"/>
              <a:t> in the "slides" subdirectory) are under the Creative Commons Attribution 4.0 International Public License. You may obtain a copy of this license at:</a:t>
            </a:r>
          </a:p>
          <a:p>
            <a:pPr fontAlgn="t"/>
            <a:r>
              <a:rPr lang="en-US" sz="1600" dirty="0"/>
              <a:t>https://</a:t>
            </a:r>
            <a:r>
              <a:rPr lang="en-US" sz="1600" dirty="0" err="1"/>
              <a:t>creativecommons.org</a:t>
            </a:r>
            <a:r>
              <a:rPr lang="en-US" sz="1600" dirty="0"/>
              <a:t>/licenses/by/4.0/</a:t>
            </a:r>
            <a:r>
              <a:rPr lang="en-US" sz="1600" dirty="0" err="1"/>
              <a:t>legalcode</a:t>
            </a:r>
            <a:endParaRPr lang="en-US" sz="1600" dirty="0"/>
          </a:p>
          <a:p>
            <a:endParaRPr lang="en-US" dirty="0"/>
          </a:p>
        </p:txBody>
      </p:sp>
      <p:sp>
        <p:nvSpPr>
          <p:cNvPr id="3" name="Title 2">
            <a:extLst>
              <a:ext uri="{FF2B5EF4-FFF2-40B4-BE49-F238E27FC236}">
                <a16:creationId xmlns:a16="http://schemas.microsoft.com/office/drawing/2014/main" id="{B9B5DEB7-DBE7-604D-A5BB-C093CD52ED2A}"/>
              </a:ext>
            </a:extLst>
          </p:cNvPr>
          <p:cNvSpPr>
            <a:spLocks noGrp="1"/>
          </p:cNvSpPr>
          <p:nvPr>
            <p:ph type="title"/>
          </p:nvPr>
        </p:nvSpPr>
        <p:spPr/>
        <p:txBody>
          <a:bodyPr/>
          <a:lstStyle/>
          <a:p>
            <a:r>
              <a:rPr lang="en-US" dirty="0"/>
              <a:t>Primary Training Materials</a:t>
            </a:r>
          </a:p>
        </p:txBody>
      </p:sp>
      <p:sp>
        <p:nvSpPr>
          <p:cNvPr id="4" name="Subtitle 3">
            <a:extLst>
              <a:ext uri="{FF2B5EF4-FFF2-40B4-BE49-F238E27FC236}">
                <a16:creationId xmlns:a16="http://schemas.microsoft.com/office/drawing/2014/main" id="{34977CA5-3282-2342-B129-930C1FDADB9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897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Hands-on with Swarm</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50</a:t>
            </a:fld>
            <a:endParaRPr lang="en-GB"/>
          </a:p>
        </p:txBody>
      </p:sp>
      <p:sp>
        <p:nvSpPr>
          <p:cNvPr id="4" name="Rectangle 3">
            <a:extLst>
              <a:ext uri="{FF2B5EF4-FFF2-40B4-BE49-F238E27FC236}">
                <a16:creationId xmlns:a16="http://schemas.microsoft.com/office/drawing/2014/main" id="{B15D94D7-88BE-254D-86B0-995ECF5A42E8}"/>
              </a:ext>
            </a:extLst>
          </p:cNvPr>
          <p:cNvSpPr/>
          <p:nvPr/>
        </p:nvSpPr>
        <p:spPr>
          <a:xfrm>
            <a:off x="579809" y="1188720"/>
            <a:ext cx="11001003" cy="1754326"/>
          </a:xfrm>
          <a:prstGeom prst="rect">
            <a:avLst/>
          </a:prstGeom>
        </p:spPr>
        <p:txBody>
          <a:bodyPr wrap="square">
            <a:spAutoFit/>
          </a:bodyPr>
          <a:lstStyle/>
          <a:p>
            <a:r>
              <a:rPr lang="en-US" dirty="0"/>
              <a:t>Use the play with </a:t>
            </a:r>
            <a:r>
              <a:rPr lang="en-US" dirty="0" err="1"/>
              <a:t>docker</a:t>
            </a:r>
            <a:r>
              <a:rPr lang="en-US" dirty="0"/>
              <a:t> environment for local swarm testing: </a:t>
            </a:r>
            <a:r>
              <a:rPr lang="en-US" dirty="0">
                <a:hlinkClick r:id="rId2"/>
              </a:rPr>
              <a:t>https://labs.play-with-docker.com</a:t>
            </a:r>
            <a:endParaRPr lang="en-US" dirty="0"/>
          </a:p>
          <a:p>
            <a:endParaRPr lang="en-US" dirty="0"/>
          </a:p>
          <a:p>
            <a:r>
              <a:rPr lang="en-US" dirty="0"/>
              <a:t>Click on the Wrench and select a 3 manager and 2 worker cluster</a:t>
            </a:r>
          </a:p>
          <a:p>
            <a:endParaRPr lang="en-US" dirty="0"/>
          </a:p>
          <a:p>
            <a:r>
              <a:rPr lang="en-US" dirty="0"/>
              <a:t>Then, either </a:t>
            </a:r>
            <a:r>
              <a:rPr lang="en-US" dirty="0" err="1"/>
              <a:t>ssh</a:t>
            </a:r>
            <a:r>
              <a:rPr lang="en-US" dirty="0"/>
              <a:t> into a master node or use the html based console </a:t>
            </a:r>
          </a:p>
          <a:p>
            <a:endParaRPr lang="en-US" dirty="0"/>
          </a:p>
        </p:txBody>
      </p:sp>
      <p:pic>
        <p:nvPicPr>
          <p:cNvPr id="6" name="Picture 5">
            <a:extLst>
              <a:ext uri="{FF2B5EF4-FFF2-40B4-BE49-F238E27FC236}">
                <a16:creationId xmlns:a16="http://schemas.microsoft.com/office/drawing/2014/main" id="{A4D19F42-C11D-FA41-B5CE-A5F311CD76EF}"/>
              </a:ext>
            </a:extLst>
          </p:cNvPr>
          <p:cNvPicPr>
            <a:picLocks noChangeAspect="1"/>
          </p:cNvPicPr>
          <p:nvPr/>
        </p:nvPicPr>
        <p:blipFill>
          <a:blip r:embed="rId3"/>
          <a:stretch>
            <a:fillRect/>
          </a:stretch>
        </p:blipFill>
        <p:spPr>
          <a:xfrm>
            <a:off x="5256751" y="2794581"/>
            <a:ext cx="6469394" cy="3694136"/>
          </a:xfrm>
          <a:prstGeom prst="rect">
            <a:avLst/>
          </a:prstGeom>
        </p:spPr>
      </p:pic>
    </p:spTree>
    <p:extLst>
      <p:ext uri="{BB962C8B-B14F-4D97-AF65-F5344CB8AC3E}">
        <p14:creationId xmlns:p14="http://schemas.microsoft.com/office/powerpoint/2010/main" val="1887723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Hands-on with Kubernetes</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51</a:t>
            </a:fld>
            <a:endParaRPr lang="en-GB"/>
          </a:p>
        </p:txBody>
      </p:sp>
      <p:sp>
        <p:nvSpPr>
          <p:cNvPr id="4" name="Rectangle 3">
            <a:extLst>
              <a:ext uri="{FF2B5EF4-FFF2-40B4-BE49-F238E27FC236}">
                <a16:creationId xmlns:a16="http://schemas.microsoft.com/office/drawing/2014/main" id="{B15D94D7-88BE-254D-86B0-995ECF5A42E8}"/>
              </a:ext>
            </a:extLst>
          </p:cNvPr>
          <p:cNvSpPr/>
          <p:nvPr/>
        </p:nvSpPr>
        <p:spPr>
          <a:xfrm>
            <a:off x="579809" y="1188720"/>
            <a:ext cx="11001003" cy="646331"/>
          </a:xfrm>
          <a:prstGeom prst="rect">
            <a:avLst/>
          </a:prstGeom>
        </p:spPr>
        <p:txBody>
          <a:bodyPr wrap="square">
            <a:spAutoFit/>
          </a:bodyPr>
          <a:lstStyle/>
          <a:p>
            <a:r>
              <a:rPr lang="en-US" dirty="0"/>
              <a:t>Use the play with Kubernetes environment for Kubernetes testing: </a:t>
            </a:r>
            <a:r>
              <a:rPr lang="en-US" dirty="0">
                <a:hlinkClick r:id="rId2"/>
              </a:rPr>
              <a:t>https://labs.play-with-k8s.com/</a:t>
            </a:r>
            <a:endParaRPr lang="en-US" dirty="0"/>
          </a:p>
          <a:p>
            <a:endParaRPr lang="en-US" dirty="0"/>
          </a:p>
        </p:txBody>
      </p:sp>
    </p:spTree>
    <p:extLst>
      <p:ext uri="{BB962C8B-B14F-4D97-AF65-F5344CB8AC3E}">
        <p14:creationId xmlns:p14="http://schemas.microsoft.com/office/powerpoint/2010/main" val="2037809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Kubernetes vs Swarm: General</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52</a:t>
            </a:fld>
            <a:endParaRPr lang="en-GB"/>
          </a:p>
        </p:txBody>
      </p:sp>
      <p:sp>
        <p:nvSpPr>
          <p:cNvPr id="7" name="TextBox 6">
            <a:extLst>
              <a:ext uri="{FF2B5EF4-FFF2-40B4-BE49-F238E27FC236}">
                <a16:creationId xmlns:a16="http://schemas.microsoft.com/office/drawing/2014/main" id="{3BA8700D-CE97-5A4B-AC1B-675E619798FF}"/>
              </a:ext>
            </a:extLst>
          </p:cNvPr>
          <p:cNvSpPr txBox="1"/>
          <p:nvPr/>
        </p:nvSpPr>
        <p:spPr>
          <a:xfrm>
            <a:off x="579810" y="1319349"/>
            <a:ext cx="11150636" cy="4846320"/>
          </a:xfrm>
          <a:prstGeom prst="rect">
            <a:avLst/>
          </a:prstGeom>
        </p:spPr>
        <p:txBody>
          <a:bodyPr wrap="square" lIns="0" tIns="0" rIns="0" bIns="0" numCol="2" rtlCol="0">
            <a:normAutofit/>
          </a:bodyPr>
          <a:lstStyle/>
          <a:p>
            <a:pPr algn="l">
              <a:spcAft>
                <a:spcPts val="600"/>
              </a:spcAft>
            </a:pPr>
            <a:r>
              <a:rPr lang="en-US" dirty="0"/>
              <a:t>Kubernetes</a:t>
            </a:r>
          </a:p>
          <a:p>
            <a:pPr marL="285750" indent="-285750" algn="l">
              <a:spcAft>
                <a:spcPts val="600"/>
              </a:spcAft>
              <a:buFont typeface="Arial" panose="020B0604020202020204" pitchFamily="34" charset="0"/>
              <a:buChar char="•"/>
            </a:pPr>
            <a:r>
              <a:rPr lang="en-US" sz="1600" dirty="0"/>
              <a:t>Installation</a:t>
            </a:r>
          </a:p>
          <a:p>
            <a:pPr marL="742950" lvl="1" indent="-285750">
              <a:spcAft>
                <a:spcPts val="600"/>
              </a:spcAft>
              <a:buFont typeface="Arial" panose="020B0604020202020204" pitchFamily="34" charset="0"/>
              <a:buChar char="•"/>
            </a:pPr>
            <a:r>
              <a:rPr lang="en-US" sz="1400" dirty="0"/>
              <a:t>Complex, but automatable</a:t>
            </a:r>
          </a:p>
          <a:p>
            <a:pPr marL="285750" indent="-285750">
              <a:spcAft>
                <a:spcPts val="600"/>
              </a:spcAft>
              <a:buFont typeface="Arial" panose="020B0604020202020204" pitchFamily="34" charset="0"/>
              <a:buChar char="•"/>
            </a:pPr>
            <a:r>
              <a:rPr lang="en-US" sz="1600" dirty="0"/>
              <a:t>Tenancy</a:t>
            </a:r>
          </a:p>
          <a:p>
            <a:pPr marL="742950" lvl="1" indent="-285750">
              <a:spcAft>
                <a:spcPts val="600"/>
              </a:spcAft>
              <a:buFont typeface="Arial" panose="020B0604020202020204" pitchFamily="34" charset="0"/>
              <a:buChar char="•"/>
            </a:pPr>
            <a:r>
              <a:rPr lang="en-US" sz="1400" dirty="0"/>
              <a:t>Namespaces enable separating resources within the cluster</a:t>
            </a:r>
          </a:p>
          <a:p>
            <a:pPr marL="285750" indent="-285750">
              <a:spcAft>
                <a:spcPts val="600"/>
              </a:spcAft>
              <a:buFont typeface="Arial" panose="020B0604020202020204" pitchFamily="34" charset="0"/>
              <a:buChar char="•"/>
            </a:pPr>
            <a:r>
              <a:rPr lang="en-US" sz="1400" dirty="0"/>
              <a:t>Secrets</a:t>
            </a:r>
          </a:p>
          <a:p>
            <a:pPr marL="742950" lvl="1" indent="-285750">
              <a:spcAft>
                <a:spcPts val="600"/>
              </a:spcAft>
              <a:buFont typeface="Arial" panose="020B0604020202020204" pitchFamily="34" charset="0"/>
              <a:buChar char="•"/>
            </a:pPr>
            <a:r>
              <a:rPr lang="en-US" sz="1400" dirty="0"/>
              <a:t>Secrets per namespace enables easy configuration changes when moving an application across namespaces</a:t>
            </a:r>
          </a:p>
          <a:p>
            <a:pPr marL="285750" indent="-285750">
              <a:spcAft>
                <a:spcPts val="600"/>
              </a:spcAft>
              <a:buFont typeface="Arial" panose="020B0604020202020204" pitchFamily="34" charset="0"/>
              <a:buChar char="•"/>
            </a:pPr>
            <a:r>
              <a:rPr lang="en-US" sz="1600" dirty="0"/>
              <a:t>Native cloud providers</a:t>
            </a:r>
          </a:p>
          <a:p>
            <a:pPr marL="742950" lvl="1" indent="-285750">
              <a:spcAft>
                <a:spcPts val="600"/>
              </a:spcAft>
              <a:buFont typeface="Arial" panose="020B0604020202020204" pitchFamily="34" charset="0"/>
              <a:buChar char="•"/>
            </a:pPr>
            <a:r>
              <a:rPr lang="en-US" sz="1100" dirty="0"/>
              <a:t>Amazon EKS</a:t>
            </a:r>
          </a:p>
          <a:p>
            <a:pPr marL="742950" lvl="1" indent="-285750">
              <a:spcAft>
                <a:spcPts val="600"/>
              </a:spcAft>
              <a:buFont typeface="Arial" panose="020B0604020202020204" pitchFamily="34" charset="0"/>
              <a:buChar char="•"/>
            </a:pPr>
            <a:r>
              <a:rPr lang="en-US" sz="1100" dirty="0"/>
              <a:t>Google GKE</a:t>
            </a:r>
          </a:p>
          <a:p>
            <a:pPr marL="742950" lvl="1" indent="-285750">
              <a:spcAft>
                <a:spcPts val="600"/>
              </a:spcAft>
              <a:buFont typeface="Arial" panose="020B0604020202020204" pitchFamily="34" charset="0"/>
              <a:buChar char="•"/>
            </a:pPr>
            <a:r>
              <a:rPr lang="en-US" sz="1100" dirty="0"/>
              <a:t>Azure AKS</a:t>
            </a:r>
          </a:p>
          <a:p>
            <a:pPr marL="742950" lvl="1" indent="-285750">
              <a:spcAft>
                <a:spcPts val="600"/>
              </a:spcAft>
              <a:buFont typeface="Arial" panose="020B0604020202020204" pitchFamily="34" charset="0"/>
              <a:buChar char="•"/>
            </a:pPr>
            <a:r>
              <a:rPr lang="en-US" sz="1100" dirty="0"/>
              <a:t>VMware vSphere via PKS</a:t>
            </a:r>
          </a:p>
          <a:p>
            <a:pPr marL="742950" lvl="1" indent="-285750">
              <a:spcAft>
                <a:spcPts val="600"/>
              </a:spcAft>
              <a:buFont typeface="Arial" panose="020B0604020202020204" pitchFamily="34" charset="0"/>
              <a:buChar char="•"/>
            </a:pPr>
            <a:r>
              <a:rPr lang="en-US" sz="1100" dirty="0"/>
              <a:t>Century Link</a:t>
            </a:r>
          </a:p>
          <a:p>
            <a:pPr marL="742950" lvl="1" indent="-285750">
              <a:spcAft>
                <a:spcPts val="600"/>
              </a:spcAft>
              <a:buFont typeface="Arial" panose="020B0604020202020204" pitchFamily="34" charset="0"/>
              <a:buChar char="•"/>
            </a:pPr>
            <a:r>
              <a:rPr lang="en-US" sz="1100" dirty="0"/>
              <a:t>IBM</a:t>
            </a:r>
          </a:p>
          <a:p>
            <a:pPr marL="742950" lvl="1" indent="-285750">
              <a:spcAft>
                <a:spcPts val="600"/>
              </a:spcAft>
              <a:buFont typeface="Arial" panose="020B0604020202020204" pitchFamily="34" charset="0"/>
              <a:buChar char="•"/>
            </a:pPr>
            <a:r>
              <a:rPr lang="en-US" sz="1100" dirty="0"/>
              <a:t>Multi-cloud via </a:t>
            </a:r>
            <a:r>
              <a:rPr lang="en-US" sz="1100" dirty="0" err="1"/>
              <a:t>stackpoint</a:t>
            </a:r>
            <a:endParaRPr lang="en-US" sz="1100" dirty="0"/>
          </a:p>
          <a:p>
            <a:pPr algn="l">
              <a:spcAft>
                <a:spcPts val="600"/>
              </a:spcAft>
            </a:pPr>
            <a:r>
              <a:rPr lang="en-US" dirty="0"/>
              <a:t>Swarm</a:t>
            </a:r>
          </a:p>
          <a:p>
            <a:pPr marL="285750" indent="-285750" algn="l">
              <a:spcAft>
                <a:spcPts val="600"/>
              </a:spcAft>
              <a:buFont typeface="Arial" panose="020B0604020202020204" pitchFamily="34" charset="0"/>
              <a:buChar char="•"/>
            </a:pPr>
            <a:r>
              <a:rPr lang="en-US" sz="1600" dirty="0"/>
              <a:t>Installation</a:t>
            </a:r>
          </a:p>
          <a:p>
            <a:pPr marL="742950" lvl="1" indent="-285750">
              <a:spcAft>
                <a:spcPts val="600"/>
              </a:spcAft>
              <a:buFont typeface="Arial" panose="020B0604020202020204" pitchFamily="34" charset="0"/>
              <a:buChar char="•"/>
            </a:pPr>
            <a:r>
              <a:rPr lang="en-US" sz="1400" dirty="0"/>
              <a:t>Fairly easy</a:t>
            </a:r>
          </a:p>
          <a:p>
            <a:pPr marL="285750" indent="-285750">
              <a:spcAft>
                <a:spcPts val="600"/>
              </a:spcAft>
              <a:buFont typeface="Arial" panose="020B0604020202020204" pitchFamily="34" charset="0"/>
              <a:buChar char="•"/>
            </a:pPr>
            <a:r>
              <a:rPr lang="en-US" sz="1600" dirty="0"/>
              <a:t>Tenancy</a:t>
            </a:r>
          </a:p>
          <a:p>
            <a:pPr marL="742950" lvl="1" indent="-285750">
              <a:spcAft>
                <a:spcPts val="600"/>
              </a:spcAft>
              <a:buFont typeface="Arial" panose="020B0604020202020204" pitchFamily="34" charset="0"/>
              <a:buChar char="•"/>
            </a:pPr>
            <a:r>
              <a:rPr lang="en-US" sz="1400" dirty="0"/>
              <a:t>Manual management of separate resources</a:t>
            </a:r>
          </a:p>
          <a:p>
            <a:pPr marL="285750" indent="-285750">
              <a:spcAft>
                <a:spcPts val="600"/>
              </a:spcAft>
              <a:buFont typeface="Arial" panose="020B0604020202020204" pitchFamily="34" charset="0"/>
              <a:buChar char="•"/>
            </a:pPr>
            <a:r>
              <a:rPr lang="en-US" sz="1600" dirty="0"/>
              <a:t>Secrets</a:t>
            </a:r>
          </a:p>
          <a:p>
            <a:pPr marL="742950" lvl="1" indent="-285750">
              <a:spcAft>
                <a:spcPts val="600"/>
              </a:spcAft>
              <a:buFont typeface="Arial" panose="020B0604020202020204" pitchFamily="34" charset="0"/>
              <a:buChar char="•"/>
            </a:pPr>
            <a:r>
              <a:rPr lang="en-US" sz="1400" dirty="0"/>
              <a:t>Single set of secrets across whole cluster</a:t>
            </a:r>
          </a:p>
          <a:p>
            <a:pPr marL="285750" indent="-285750">
              <a:spcAft>
                <a:spcPts val="600"/>
              </a:spcAft>
              <a:buFont typeface="Arial" panose="020B0604020202020204" pitchFamily="34" charset="0"/>
              <a:buChar char="•"/>
            </a:pPr>
            <a:r>
              <a:rPr lang="en-US" sz="1600" dirty="0"/>
              <a:t>Cloud providers</a:t>
            </a:r>
          </a:p>
          <a:p>
            <a:pPr marL="742950" lvl="1" indent="-285750">
              <a:spcAft>
                <a:spcPts val="600"/>
              </a:spcAft>
              <a:buFont typeface="Arial" panose="020B0604020202020204" pitchFamily="34" charset="0"/>
              <a:buChar char="•"/>
            </a:pPr>
            <a:r>
              <a:rPr lang="en-US" sz="1400" dirty="0"/>
              <a:t>Amazon</a:t>
            </a:r>
          </a:p>
          <a:p>
            <a:pPr marL="742950" lvl="1" indent="-285750">
              <a:spcAft>
                <a:spcPts val="600"/>
              </a:spcAft>
              <a:buFont typeface="Arial" panose="020B0604020202020204" pitchFamily="34" charset="0"/>
              <a:buChar char="•"/>
            </a:pPr>
            <a:r>
              <a:rPr lang="en-US" sz="1400" dirty="0"/>
              <a:t>Azure</a:t>
            </a:r>
          </a:p>
          <a:p>
            <a:pPr marL="742950" lvl="1" indent="-285750">
              <a:spcAft>
                <a:spcPts val="600"/>
              </a:spcAft>
              <a:buFont typeface="Arial" panose="020B0604020202020204" pitchFamily="34" charset="0"/>
              <a:buChar char="•"/>
            </a:pPr>
            <a:r>
              <a:rPr lang="en-US" sz="1400" dirty="0"/>
              <a:t>Others Manually</a:t>
            </a:r>
          </a:p>
          <a:p>
            <a:pPr marL="742950" lvl="1" indent="-285750">
              <a:spcAft>
                <a:spcPts val="600"/>
              </a:spcAft>
              <a:buFont typeface="Arial" panose="020B0604020202020204" pitchFamily="34" charset="0"/>
              <a:buChar char="•"/>
            </a:pPr>
            <a:r>
              <a:rPr lang="en-US" sz="1400" dirty="0"/>
              <a:t>Multi-cloud via Docker Cloud</a:t>
            </a:r>
          </a:p>
        </p:txBody>
      </p:sp>
    </p:spTree>
    <p:extLst>
      <p:ext uri="{BB962C8B-B14F-4D97-AF65-F5344CB8AC3E}">
        <p14:creationId xmlns:p14="http://schemas.microsoft.com/office/powerpoint/2010/main" val="3240433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Kubernetes vs Swarm: Storage</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53</a:t>
            </a:fld>
            <a:endParaRPr lang="en-GB"/>
          </a:p>
        </p:txBody>
      </p:sp>
      <p:sp>
        <p:nvSpPr>
          <p:cNvPr id="7" name="TextBox 6">
            <a:extLst>
              <a:ext uri="{FF2B5EF4-FFF2-40B4-BE49-F238E27FC236}">
                <a16:creationId xmlns:a16="http://schemas.microsoft.com/office/drawing/2014/main" id="{3BA8700D-CE97-5A4B-AC1B-675E619798FF}"/>
              </a:ext>
            </a:extLst>
          </p:cNvPr>
          <p:cNvSpPr txBox="1"/>
          <p:nvPr/>
        </p:nvSpPr>
        <p:spPr>
          <a:xfrm>
            <a:off x="579810" y="1319349"/>
            <a:ext cx="11150636" cy="4846320"/>
          </a:xfrm>
          <a:prstGeom prst="rect">
            <a:avLst/>
          </a:prstGeom>
        </p:spPr>
        <p:txBody>
          <a:bodyPr wrap="square" lIns="0" tIns="0" rIns="0" bIns="0" numCol="2" rtlCol="0">
            <a:normAutofit/>
          </a:bodyPr>
          <a:lstStyle/>
          <a:p>
            <a:pPr algn="l">
              <a:spcAft>
                <a:spcPts val="600"/>
              </a:spcAft>
            </a:pPr>
            <a:r>
              <a:rPr lang="en-US" dirty="0"/>
              <a:t>Kubernetes</a:t>
            </a:r>
          </a:p>
          <a:p>
            <a:pPr marL="285750" indent="-285750" algn="l">
              <a:spcAft>
                <a:spcPts val="600"/>
              </a:spcAft>
              <a:buFont typeface="Arial" panose="020B0604020202020204" pitchFamily="34" charset="0"/>
              <a:buChar char="•"/>
            </a:pPr>
            <a:r>
              <a:rPr lang="en-US" sz="1600" dirty="0"/>
              <a:t>Volumes provided by storage </a:t>
            </a:r>
            <a:r>
              <a:rPr lang="en-US" sz="1600" dirty="0" err="1"/>
              <a:t>backends</a:t>
            </a:r>
            <a:endParaRPr lang="en-US" sz="1600" dirty="0"/>
          </a:p>
          <a:p>
            <a:pPr marL="742950" lvl="1" indent="-285750">
              <a:spcAft>
                <a:spcPts val="600"/>
              </a:spcAft>
              <a:buFont typeface="Arial" panose="020B0604020202020204" pitchFamily="34" charset="0"/>
              <a:buChar char="•"/>
            </a:pPr>
            <a:r>
              <a:rPr lang="en-US" sz="1400" dirty="0"/>
              <a:t>NFS</a:t>
            </a:r>
          </a:p>
          <a:p>
            <a:pPr marL="742950" lvl="1" indent="-285750">
              <a:spcAft>
                <a:spcPts val="600"/>
              </a:spcAft>
              <a:buFont typeface="Arial" panose="020B0604020202020204" pitchFamily="34" charset="0"/>
              <a:buChar char="•"/>
            </a:pPr>
            <a:r>
              <a:rPr lang="en-US" sz="1400" dirty="0"/>
              <a:t>iSCSI</a:t>
            </a:r>
          </a:p>
          <a:p>
            <a:pPr marL="742950" lvl="1" indent="-285750">
              <a:spcAft>
                <a:spcPts val="600"/>
              </a:spcAft>
              <a:buFont typeface="Arial" panose="020B0604020202020204" pitchFamily="34" charset="0"/>
              <a:buChar char="•"/>
            </a:pPr>
            <a:r>
              <a:rPr lang="en-US" sz="1400" dirty="0"/>
              <a:t>FC</a:t>
            </a:r>
          </a:p>
          <a:p>
            <a:pPr marL="742950" lvl="1" indent="-285750">
              <a:spcAft>
                <a:spcPts val="600"/>
              </a:spcAft>
              <a:buFont typeface="Arial" panose="020B0604020202020204" pitchFamily="34" charset="0"/>
              <a:buChar char="•"/>
            </a:pPr>
            <a:r>
              <a:rPr lang="en-US" sz="1400" dirty="0"/>
              <a:t>Azure</a:t>
            </a:r>
          </a:p>
          <a:p>
            <a:pPr marL="742950" lvl="1" indent="-285750">
              <a:spcAft>
                <a:spcPts val="600"/>
              </a:spcAft>
              <a:buFont typeface="Arial" panose="020B0604020202020204" pitchFamily="34" charset="0"/>
              <a:buChar char="•"/>
            </a:pPr>
            <a:r>
              <a:rPr lang="en-US" sz="1400" dirty="0"/>
              <a:t>AWS EBS</a:t>
            </a:r>
          </a:p>
          <a:p>
            <a:pPr marL="742950" lvl="1" indent="-285750">
              <a:spcAft>
                <a:spcPts val="600"/>
              </a:spcAft>
              <a:buFont typeface="Arial" panose="020B0604020202020204" pitchFamily="34" charset="0"/>
              <a:buChar char="•"/>
            </a:pPr>
            <a:r>
              <a:rPr lang="en-US" sz="1400" dirty="0" err="1"/>
              <a:t>Ceph</a:t>
            </a:r>
            <a:endParaRPr lang="en-US" sz="1400" dirty="0"/>
          </a:p>
          <a:p>
            <a:pPr marL="742950" lvl="1" indent="-285750">
              <a:spcAft>
                <a:spcPts val="600"/>
              </a:spcAft>
              <a:buFont typeface="Arial" panose="020B0604020202020204" pitchFamily="34" charset="0"/>
              <a:buChar char="•"/>
            </a:pPr>
            <a:r>
              <a:rPr lang="en-US" sz="1400" dirty="0"/>
              <a:t>Many more</a:t>
            </a:r>
          </a:p>
          <a:p>
            <a:pPr marL="742950" lvl="1" indent="-285750">
              <a:spcAft>
                <a:spcPts val="600"/>
              </a:spcAft>
              <a:buFont typeface="Arial" panose="020B0604020202020204" pitchFamily="34" charset="0"/>
              <a:buChar char="•"/>
            </a:pPr>
            <a:endParaRPr lang="en-US" sz="1400" dirty="0"/>
          </a:p>
          <a:p>
            <a:pPr marL="285750" indent="-285750">
              <a:spcAft>
                <a:spcPts val="600"/>
              </a:spcAft>
              <a:buFont typeface="Arial" panose="020B0604020202020204" pitchFamily="34" charset="0"/>
              <a:buChar char="•"/>
            </a:pPr>
            <a:r>
              <a:rPr lang="en-US" sz="1600" dirty="0"/>
              <a:t>Persistent Volumes and PV Requests</a:t>
            </a:r>
          </a:p>
          <a:p>
            <a:pPr marL="742950" lvl="1" indent="-285750">
              <a:spcAft>
                <a:spcPts val="600"/>
              </a:spcAft>
              <a:buFont typeface="Arial" panose="020B0604020202020204" pitchFamily="34" charset="0"/>
              <a:buChar char="•"/>
            </a:pPr>
            <a:r>
              <a:rPr lang="en-US" sz="1400" dirty="0"/>
              <a:t>Allows requesting a type and size of storage (10GB SSD)</a:t>
            </a:r>
          </a:p>
          <a:p>
            <a:pPr marL="742950" lvl="1" indent="-285750">
              <a:spcAft>
                <a:spcPts val="600"/>
              </a:spcAft>
              <a:buFont typeface="Arial" panose="020B0604020202020204" pitchFamily="34" charset="0"/>
              <a:buChar char="•"/>
            </a:pPr>
            <a:r>
              <a:rPr lang="en-US" sz="1400" dirty="0"/>
              <a:t>Any storage backend can dynamically fulfil the request</a:t>
            </a:r>
          </a:p>
          <a:p>
            <a:pPr marL="285750" indent="-285750">
              <a:spcAft>
                <a:spcPts val="600"/>
              </a:spcAft>
              <a:buFont typeface="Arial" panose="020B0604020202020204" pitchFamily="34" charset="0"/>
              <a:buChar char="•"/>
            </a:pPr>
            <a:endParaRPr lang="en-US" sz="1400" dirty="0"/>
          </a:p>
          <a:p>
            <a:pPr marL="285750" indent="-285750">
              <a:spcAft>
                <a:spcPts val="600"/>
              </a:spcAft>
              <a:buFont typeface="Arial" panose="020B0604020202020204" pitchFamily="34" charset="0"/>
              <a:buChar char="•"/>
            </a:pPr>
            <a:endParaRPr lang="en-US" sz="1400" dirty="0"/>
          </a:p>
          <a:p>
            <a:pPr marL="285750" indent="-285750">
              <a:spcAft>
                <a:spcPts val="600"/>
              </a:spcAft>
              <a:buFont typeface="Arial" panose="020B0604020202020204" pitchFamily="34" charset="0"/>
              <a:buChar char="•"/>
            </a:pPr>
            <a:endParaRPr lang="en-US" sz="1400" dirty="0"/>
          </a:p>
          <a:p>
            <a:pPr algn="l">
              <a:spcAft>
                <a:spcPts val="600"/>
              </a:spcAft>
            </a:pPr>
            <a:r>
              <a:rPr lang="en-US" dirty="0"/>
              <a:t>Swarm</a:t>
            </a:r>
          </a:p>
          <a:p>
            <a:pPr marL="285750" indent="-285750" algn="l">
              <a:spcAft>
                <a:spcPts val="600"/>
              </a:spcAft>
              <a:buFont typeface="Arial" panose="020B0604020202020204" pitchFamily="34" charset="0"/>
              <a:buChar char="•"/>
            </a:pPr>
            <a:r>
              <a:rPr lang="en-US" sz="1600" dirty="0"/>
              <a:t>Similar to Docker: Volumes</a:t>
            </a:r>
          </a:p>
          <a:p>
            <a:pPr marL="742950" lvl="1" indent="-285750">
              <a:spcAft>
                <a:spcPts val="600"/>
              </a:spcAft>
              <a:buFont typeface="Arial" panose="020B0604020202020204" pitchFamily="34" charset="0"/>
              <a:buChar char="•"/>
            </a:pPr>
            <a:r>
              <a:rPr lang="en-US" sz="1600" dirty="0"/>
              <a:t>Volume Driver for other </a:t>
            </a:r>
            <a:r>
              <a:rPr lang="en-US" sz="1600" dirty="0" err="1"/>
              <a:t>backends</a:t>
            </a:r>
            <a:endParaRPr lang="en-US" sz="1600" dirty="0"/>
          </a:p>
          <a:p>
            <a:pPr marL="1200150" lvl="2" indent="-285750">
              <a:spcAft>
                <a:spcPts val="600"/>
              </a:spcAft>
              <a:buFont typeface="Arial" panose="020B0604020202020204" pitchFamily="34" charset="0"/>
              <a:buChar char="•"/>
            </a:pPr>
            <a:r>
              <a:rPr lang="en-US" sz="1400" dirty="0"/>
              <a:t>NFS</a:t>
            </a:r>
          </a:p>
          <a:p>
            <a:pPr marL="1200150" lvl="2" indent="-285750">
              <a:spcAft>
                <a:spcPts val="600"/>
              </a:spcAft>
              <a:buFont typeface="Arial" panose="020B0604020202020204" pitchFamily="34" charset="0"/>
              <a:buChar char="•"/>
            </a:pPr>
            <a:r>
              <a:rPr lang="en-US" sz="1400" dirty="0"/>
              <a:t>iSCSI</a:t>
            </a:r>
          </a:p>
          <a:p>
            <a:pPr marL="1200150" lvl="2" indent="-285750">
              <a:spcAft>
                <a:spcPts val="600"/>
              </a:spcAft>
              <a:buFont typeface="Arial" panose="020B0604020202020204" pitchFamily="34" charset="0"/>
              <a:buChar char="•"/>
            </a:pPr>
            <a:r>
              <a:rPr lang="en-US" sz="1400" dirty="0"/>
              <a:t>FC</a:t>
            </a:r>
          </a:p>
          <a:p>
            <a:pPr marL="1200150" lvl="2" indent="-285750">
              <a:spcAft>
                <a:spcPts val="600"/>
              </a:spcAft>
              <a:buFont typeface="Arial" panose="020B0604020202020204" pitchFamily="34" charset="0"/>
              <a:buChar char="•"/>
            </a:pPr>
            <a:r>
              <a:rPr lang="en-US" sz="1400" dirty="0"/>
              <a:t>Azure</a:t>
            </a:r>
          </a:p>
          <a:p>
            <a:pPr marL="1200150" lvl="2" indent="-285750">
              <a:spcAft>
                <a:spcPts val="600"/>
              </a:spcAft>
              <a:buFont typeface="Arial" panose="020B0604020202020204" pitchFamily="34" charset="0"/>
              <a:buChar char="•"/>
            </a:pPr>
            <a:r>
              <a:rPr lang="en-US" sz="1400" dirty="0" err="1"/>
              <a:t>Ceph</a:t>
            </a:r>
            <a:endParaRPr lang="en-US" sz="1400" dirty="0"/>
          </a:p>
          <a:p>
            <a:pPr marL="1200150" lvl="2" indent="-285750">
              <a:spcAft>
                <a:spcPts val="600"/>
              </a:spcAft>
              <a:buFont typeface="Arial" panose="020B0604020202020204" pitchFamily="34" charset="0"/>
              <a:buChar char="•"/>
            </a:pPr>
            <a:r>
              <a:rPr lang="en-US" sz="1400" dirty="0"/>
              <a:t>Many more</a:t>
            </a:r>
            <a:endParaRPr lang="en-US" sz="1600" dirty="0"/>
          </a:p>
          <a:p>
            <a:pPr marL="742950" lvl="1"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70997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Kubernetes vs Swarm: Services</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54</a:t>
            </a:fld>
            <a:endParaRPr lang="en-GB"/>
          </a:p>
        </p:txBody>
      </p:sp>
      <p:sp>
        <p:nvSpPr>
          <p:cNvPr id="7" name="TextBox 6">
            <a:extLst>
              <a:ext uri="{FF2B5EF4-FFF2-40B4-BE49-F238E27FC236}">
                <a16:creationId xmlns:a16="http://schemas.microsoft.com/office/drawing/2014/main" id="{3BA8700D-CE97-5A4B-AC1B-675E619798FF}"/>
              </a:ext>
            </a:extLst>
          </p:cNvPr>
          <p:cNvSpPr txBox="1"/>
          <p:nvPr/>
        </p:nvSpPr>
        <p:spPr>
          <a:xfrm>
            <a:off x="579810" y="1319349"/>
            <a:ext cx="11150636" cy="4846320"/>
          </a:xfrm>
          <a:prstGeom prst="rect">
            <a:avLst/>
          </a:prstGeom>
        </p:spPr>
        <p:txBody>
          <a:bodyPr wrap="square" lIns="0" tIns="0" rIns="0" bIns="0" numCol="2" rtlCol="0">
            <a:normAutofit/>
          </a:bodyPr>
          <a:lstStyle/>
          <a:p>
            <a:pPr algn="l">
              <a:spcAft>
                <a:spcPts val="600"/>
              </a:spcAft>
            </a:pPr>
            <a:r>
              <a:rPr lang="en-US" dirty="0"/>
              <a:t>Kubernetes</a:t>
            </a:r>
          </a:p>
          <a:p>
            <a:pPr marL="285750" indent="-285750" algn="l">
              <a:spcAft>
                <a:spcPts val="600"/>
              </a:spcAft>
              <a:buFont typeface="Arial" panose="020B0604020202020204" pitchFamily="34" charset="0"/>
              <a:buChar char="•"/>
            </a:pPr>
            <a:r>
              <a:rPr lang="en-US" sz="1600" dirty="0"/>
              <a:t>Application Lifecycle</a:t>
            </a:r>
          </a:p>
          <a:p>
            <a:pPr marL="742950" lvl="1" indent="-285750">
              <a:spcAft>
                <a:spcPts val="600"/>
              </a:spcAft>
              <a:buFont typeface="Arial" panose="020B0604020202020204" pitchFamily="34" charset="0"/>
              <a:buChar char="•"/>
            </a:pPr>
            <a:r>
              <a:rPr lang="en-US" sz="1400" dirty="0"/>
              <a:t>Applications delivered as single or multi-container pods</a:t>
            </a:r>
          </a:p>
          <a:p>
            <a:pPr marL="742950" lvl="1" indent="-285750">
              <a:spcAft>
                <a:spcPts val="600"/>
              </a:spcAft>
              <a:buFont typeface="Arial" panose="020B0604020202020204" pitchFamily="34" charset="0"/>
              <a:buChar char="•"/>
            </a:pPr>
            <a:r>
              <a:rPr lang="en-US" sz="1400" dirty="0"/>
              <a:t>Placement based on replica count requested, affinity and anti-affinity rules, and based on tags</a:t>
            </a:r>
          </a:p>
          <a:p>
            <a:pPr marL="742950" lvl="1" indent="-285750">
              <a:spcAft>
                <a:spcPts val="600"/>
              </a:spcAft>
              <a:buFont typeface="Arial" panose="020B0604020202020204" pitchFamily="34" charset="0"/>
              <a:buChar char="•"/>
            </a:pPr>
            <a:r>
              <a:rPr lang="en-US" sz="1400" dirty="0"/>
              <a:t>Service and Deployments described by YAML</a:t>
            </a:r>
          </a:p>
          <a:p>
            <a:pPr marL="742950" lvl="1" indent="-285750">
              <a:spcAft>
                <a:spcPts val="600"/>
              </a:spcAft>
              <a:buFont typeface="Arial" panose="020B0604020202020204" pitchFamily="34" charset="0"/>
              <a:buChar char="•"/>
            </a:pPr>
            <a:r>
              <a:rPr lang="en-US" sz="1400" dirty="0"/>
              <a:t>Service scaling manual or automated</a:t>
            </a:r>
          </a:p>
          <a:p>
            <a:pPr marL="742950" lvl="1" indent="-285750">
              <a:spcAft>
                <a:spcPts val="600"/>
              </a:spcAft>
              <a:buFont typeface="Arial" panose="020B0604020202020204" pitchFamily="34" charset="0"/>
              <a:buChar char="•"/>
            </a:pPr>
            <a:r>
              <a:rPr lang="en-US" sz="1400" dirty="0"/>
              <a:t>Deployment updates via rolling-updates or re-create strategies</a:t>
            </a:r>
          </a:p>
          <a:p>
            <a:pPr marL="742950" lvl="1" indent="-285750">
              <a:spcAft>
                <a:spcPts val="600"/>
              </a:spcAft>
              <a:buFont typeface="Arial" panose="020B0604020202020204" pitchFamily="34" charset="0"/>
              <a:buChar char="•"/>
            </a:pPr>
            <a:r>
              <a:rPr lang="en-US" sz="1400" dirty="0" err="1"/>
              <a:t>Healthchecks</a:t>
            </a:r>
            <a:r>
              <a:rPr lang="en-US" sz="1400" dirty="0"/>
              <a:t>: liveness and readiness </a:t>
            </a:r>
          </a:p>
          <a:p>
            <a:pPr marL="285750" indent="-285750" algn="l">
              <a:spcAft>
                <a:spcPts val="600"/>
              </a:spcAft>
              <a:buFont typeface="Arial" panose="020B0604020202020204" pitchFamily="34" charset="0"/>
              <a:buChar char="•"/>
            </a:pPr>
            <a:r>
              <a:rPr lang="en-US" sz="1600" dirty="0"/>
              <a:t>Service Discovery</a:t>
            </a:r>
          </a:p>
          <a:p>
            <a:pPr marL="742950" lvl="1" indent="-285750">
              <a:spcAft>
                <a:spcPts val="600"/>
              </a:spcAft>
              <a:buFont typeface="Arial" panose="020B0604020202020204" pitchFamily="34" charset="0"/>
              <a:buChar char="•"/>
            </a:pPr>
            <a:r>
              <a:rPr lang="en-US" sz="1600" dirty="0"/>
              <a:t>Via DNS </a:t>
            </a:r>
            <a:r>
              <a:rPr lang="en-US" sz="1600" dirty="0" err="1"/>
              <a:t>addon</a:t>
            </a:r>
            <a:endParaRPr lang="en-US" sz="1600" dirty="0"/>
          </a:p>
          <a:p>
            <a:pPr marL="742950" lvl="1" indent="-285750">
              <a:spcAft>
                <a:spcPts val="600"/>
              </a:spcAft>
              <a:buFont typeface="Arial" panose="020B0604020202020204" pitchFamily="34" charset="0"/>
              <a:buChar char="•"/>
            </a:pPr>
            <a:r>
              <a:rPr lang="en-US" sz="1600" dirty="0"/>
              <a:t>Via Environment Variables set at runtime</a:t>
            </a:r>
            <a:endParaRPr lang="en-US" sz="1400"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r>
              <a:rPr lang="en-US" dirty="0"/>
              <a:t>Swarm</a:t>
            </a:r>
          </a:p>
          <a:p>
            <a:pPr marL="285750" indent="-285750" algn="l">
              <a:spcAft>
                <a:spcPts val="600"/>
              </a:spcAft>
              <a:buFont typeface="Arial" panose="020B0604020202020204" pitchFamily="34" charset="0"/>
              <a:buChar char="•"/>
            </a:pPr>
            <a:r>
              <a:rPr lang="en-US" sz="1600" dirty="0"/>
              <a:t>Application Lifecycle</a:t>
            </a:r>
          </a:p>
          <a:p>
            <a:pPr marL="742950" lvl="1" indent="-285750">
              <a:spcAft>
                <a:spcPts val="600"/>
              </a:spcAft>
              <a:buFont typeface="Arial" panose="020B0604020202020204" pitchFamily="34" charset="0"/>
              <a:buChar char="•"/>
            </a:pPr>
            <a:r>
              <a:rPr lang="en-US" sz="1400" dirty="0"/>
              <a:t>Applications delivered as services</a:t>
            </a:r>
          </a:p>
          <a:p>
            <a:pPr marL="742950" lvl="1" indent="-285750">
              <a:spcAft>
                <a:spcPts val="600"/>
              </a:spcAft>
              <a:buFont typeface="Arial" panose="020B0604020202020204" pitchFamily="34" charset="0"/>
              <a:buChar char="•"/>
            </a:pPr>
            <a:r>
              <a:rPr lang="en-US" sz="1400" dirty="0"/>
              <a:t>Placement on all nodes, a set number of nodes, and placement by tags</a:t>
            </a:r>
          </a:p>
          <a:p>
            <a:pPr marL="742950" lvl="1" indent="-285750">
              <a:spcAft>
                <a:spcPts val="600"/>
              </a:spcAft>
              <a:buFont typeface="Arial" panose="020B0604020202020204" pitchFamily="34" charset="0"/>
              <a:buChar char="•"/>
            </a:pPr>
            <a:r>
              <a:rPr lang="en-US" sz="1400" dirty="0"/>
              <a:t>YAML descriptions of services</a:t>
            </a:r>
          </a:p>
          <a:p>
            <a:pPr marL="742950" lvl="1" indent="-285750">
              <a:spcAft>
                <a:spcPts val="600"/>
              </a:spcAft>
              <a:buFont typeface="Arial" panose="020B0604020202020204" pitchFamily="34" charset="0"/>
              <a:buChar char="•"/>
            </a:pPr>
            <a:r>
              <a:rPr lang="en-US" sz="1400" dirty="0"/>
              <a:t>Service scaling manually</a:t>
            </a:r>
          </a:p>
          <a:p>
            <a:pPr marL="742950" lvl="1" indent="-285750">
              <a:spcAft>
                <a:spcPts val="600"/>
              </a:spcAft>
              <a:buFont typeface="Arial" panose="020B0604020202020204" pitchFamily="34" charset="0"/>
              <a:buChar char="•"/>
            </a:pPr>
            <a:r>
              <a:rPr lang="en-US" sz="1400" dirty="0"/>
              <a:t>Updates via rolling-update strategy</a:t>
            </a:r>
          </a:p>
          <a:p>
            <a:pPr marL="742950" lvl="1" indent="-285750">
              <a:spcAft>
                <a:spcPts val="600"/>
              </a:spcAft>
              <a:buFont typeface="Arial" panose="020B0604020202020204" pitchFamily="34" charset="0"/>
              <a:buChar char="•"/>
            </a:pPr>
            <a:r>
              <a:rPr lang="en-US" sz="1400" dirty="0" err="1"/>
              <a:t>Healthchecks</a:t>
            </a:r>
            <a:r>
              <a:rPr lang="en-US" sz="1400" dirty="0"/>
              <a:t> limited to services</a:t>
            </a:r>
          </a:p>
          <a:p>
            <a:pPr marL="285750" indent="-285750" algn="l">
              <a:spcAft>
                <a:spcPts val="600"/>
              </a:spcAft>
              <a:buFont typeface="Arial" panose="020B0604020202020204" pitchFamily="34" charset="0"/>
              <a:buChar char="•"/>
            </a:pPr>
            <a:r>
              <a:rPr lang="en-US" sz="1600" dirty="0"/>
              <a:t>Service Discovery</a:t>
            </a:r>
          </a:p>
          <a:p>
            <a:pPr marL="742950" lvl="1" indent="-285750">
              <a:spcAft>
                <a:spcPts val="600"/>
              </a:spcAft>
              <a:buFont typeface="Arial" panose="020B0604020202020204" pitchFamily="34" charset="0"/>
              <a:buChar char="•"/>
            </a:pPr>
            <a:r>
              <a:rPr lang="en-US" sz="1600" dirty="0"/>
              <a:t>Unique DNS name per service</a:t>
            </a:r>
          </a:p>
          <a:p>
            <a:pPr marL="742950" lvl="1" indent="-285750">
              <a:spcAft>
                <a:spcPts val="600"/>
              </a:spcAft>
              <a:buFont typeface="Arial" panose="020B0604020202020204" pitchFamily="34" charset="0"/>
              <a:buChar char="•"/>
            </a:pPr>
            <a:r>
              <a:rPr lang="en-US" sz="1600" dirty="0"/>
              <a:t>DNS based </a:t>
            </a:r>
            <a:r>
              <a:rPr lang="en-US" sz="1600" dirty="0" err="1"/>
              <a:t>loadbalancing</a:t>
            </a:r>
            <a:endParaRPr lang="en-US" sz="1600" dirty="0"/>
          </a:p>
        </p:txBody>
      </p:sp>
    </p:spTree>
    <p:extLst>
      <p:ext uri="{BB962C8B-B14F-4D97-AF65-F5344CB8AC3E}">
        <p14:creationId xmlns:p14="http://schemas.microsoft.com/office/powerpoint/2010/main" val="3748874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D144-0771-6942-AE57-7B41184C78E1}"/>
              </a:ext>
            </a:extLst>
          </p:cNvPr>
          <p:cNvSpPr>
            <a:spLocks noGrp="1"/>
          </p:cNvSpPr>
          <p:nvPr>
            <p:ph type="title"/>
          </p:nvPr>
        </p:nvSpPr>
        <p:spPr/>
        <p:txBody>
          <a:bodyPr/>
          <a:lstStyle/>
          <a:p>
            <a:r>
              <a:rPr lang="en-US" dirty="0"/>
              <a:t>Kubernetes vs Swarm: Networking</a:t>
            </a:r>
          </a:p>
        </p:txBody>
      </p:sp>
      <p:sp>
        <p:nvSpPr>
          <p:cNvPr id="3" name="Slide Number Placeholder 2">
            <a:extLst>
              <a:ext uri="{FF2B5EF4-FFF2-40B4-BE49-F238E27FC236}">
                <a16:creationId xmlns:a16="http://schemas.microsoft.com/office/drawing/2014/main" id="{EB7F462F-4A76-5C47-9E15-A053E9428215}"/>
              </a:ext>
            </a:extLst>
          </p:cNvPr>
          <p:cNvSpPr>
            <a:spLocks noGrp="1"/>
          </p:cNvSpPr>
          <p:nvPr>
            <p:ph type="sldNum" sz="quarter" idx="12"/>
          </p:nvPr>
        </p:nvSpPr>
        <p:spPr/>
        <p:txBody>
          <a:bodyPr/>
          <a:lstStyle/>
          <a:p>
            <a:fld id="{7A71151C-580E-45A9-BBF9-853D0F68B0E3}" type="slidenum">
              <a:rPr lang="en-GB" smtClean="0"/>
              <a:t>55</a:t>
            </a:fld>
            <a:endParaRPr lang="en-GB"/>
          </a:p>
        </p:txBody>
      </p:sp>
      <p:sp>
        <p:nvSpPr>
          <p:cNvPr id="7" name="TextBox 6">
            <a:extLst>
              <a:ext uri="{FF2B5EF4-FFF2-40B4-BE49-F238E27FC236}">
                <a16:creationId xmlns:a16="http://schemas.microsoft.com/office/drawing/2014/main" id="{3BA8700D-CE97-5A4B-AC1B-675E619798FF}"/>
              </a:ext>
            </a:extLst>
          </p:cNvPr>
          <p:cNvSpPr txBox="1"/>
          <p:nvPr/>
        </p:nvSpPr>
        <p:spPr>
          <a:xfrm>
            <a:off x="579810" y="1319349"/>
            <a:ext cx="11150636" cy="4846320"/>
          </a:xfrm>
          <a:prstGeom prst="rect">
            <a:avLst/>
          </a:prstGeom>
        </p:spPr>
        <p:txBody>
          <a:bodyPr wrap="square" lIns="0" tIns="0" rIns="0" bIns="0" numCol="2" rtlCol="0">
            <a:normAutofit/>
          </a:bodyPr>
          <a:lstStyle/>
          <a:p>
            <a:pPr algn="l">
              <a:spcAft>
                <a:spcPts val="600"/>
              </a:spcAft>
            </a:pPr>
            <a:r>
              <a:rPr lang="en-US" dirty="0"/>
              <a:t>Kubernetes</a:t>
            </a:r>
          </a:p>
          <a:p>
            <a:pPr marL="285750" indent="-285750" algn="l">
              <a:spcAft>
                <a:spcPts val="600"/>
              </a:spcAft>
              <a:buFont typeface="Arial" panose="020B0604020202020204" pitchFamily="34" charset="0"/>
              <a:buChar char="•"/>
            </a:pPr>
            <a:r>
              <a:rPr lang="en-US" sz="1600" dirty="0"/>
              <a:t>Networking</a:t>
            </a:r>
          </a:p>
          <a:p>
            <a:pPr marL="742950" lvl="1" indent="-285750">
              <a:spcAft>
                <a:spcPts val="600"/>
              </a:spcAft>
              <a:buFont typeface="Arial" panose="020B0604020202020204" pitchFamily="34" charset="0"/>
              <a:buChar char="•"/>
            </a:pPr>
            <a:r>
              <a:rPr lang="en-US" sz="1400" dirty="0"/>
              <a:t>Flat network, all pods can talk to any pod</a:t>
            </a:r>
          </a:p>
          <a:p>
            <a:pPr marL="742950" lvl="1" indent="-285750">
              <a:spcAft>
                <a:spcPts val="600"/>
              </a:spcAft>
              <a:buFont typeface="Arial" panose="020B0604020202020204" pitchFamily="34" charset="0"/>
              <a:buChar char="•"/>
            </a:pPr>
            <a:r>
              <a:rPr lang="en-US" sz="1400" dirty="0"/>
              <a:t>Flat network is generally provided via an overlay network, many options in this layer</a:t>
            </a:r>
          </a:p>
          <a:p>
            <a:pPr marL="742950" lvl="1" indent="-285750">
              <a:spcAft>
                <a:spcPts val="600"/>
              </a:spcAft>
              <a:buFont typeface="Arial" panose="020B0604020202020204" pitchFamily="34" charset="0"/>
              <a:buChar char="•"/>
            </a:pPr>
            <a:r>
              <a:rPr lang="en-US" sz="1400" dirty="0"/>
              <a:t>Policies can control cross pod communication</a:t>
            </a:r>
          </a:p>
          <a:p>
            <a:pPr marL="742950" lvl="1" indent="-285750">
              <a:spcAft>
                <a:spcPts val="600"/>
              </a:spcAft>
              <a:buFont typeface="Arial" panose="020B0604020202020204" pitchFamily="34" charset="0"/>
              <a:buChar char="•"/>
            </a:pPr>
            <a:r>
              <a:rPr lang="en-US" sz="1400" dirty="0"/>
              <a:t>Requires once CIDR for pod addresses and one for service addresses</a:t>
            </a: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endParaRPr lang="en-US" dirty="0"/>
          </a:p>
          <a:p>
            <a:pPr algn="l">
              <a:spcAft>
                <a:spcPts val="600"/>
              </a:spcAft>
            </a:pPr>
            <a:r>
              <a:rPr lang="en-US" dirty="0"/>
              <a:t>Swarm</a:t>
            </a:r>
          </a:p>
          <a:p>
            <a:pPr marL="285750" indent="-285750" algn="l">
              <a:spcAft>
                <a:spcPts val="600"/>
              </a:spcAft>
              <a:buFont typeface="Arial" panose="020B0604020202020204" pitchFamily="34" charset="0"/>
              <a:buChar char="•"/>
            </a:pPr>
            <a:r>
              <a:rPr lang="en-US" sz="1600" dirty="0"/>
              <a:t>Networking</a:t>
            </a:r>
          </a:p>
          <a:p>
            <a:pPr marL="742950" lvl="1" indent="-285750">
              <a:spcAft>
                <a:spcPts val="600"/>
              </a:spcAft>
              <a:buFont typeface="Arial" panose="020B0604020202020204" pitchFamily="34" charset="0"/>
              <a:buChar char="•"/>
            </a:pPr>
            <a:r>
              <a:rPr lang="en-US" sz="1400" dirty="0"/>
              <a:t>An overlay network is created for services when nodes join the cluster, containers remain isolated to the host</a:t>
            </a:r>
          </a:p>
          <a:p>
            <a:pPr marL="742950" lvl="1" indent="-285750">
              <a:spcAft>
                <a:spcPts val="600"/>
              </a:spcAft>
              <a:buFont typeface="Arial" panose="020B0604020202020204" pitchFamily="34" charset="0"/>
              <a:buChar char="•"/>
            </a:pPr>
            <a:r>
              <a:rPr lang="en-US" sz="1400" dirty="0"/>
              <a:t>Overlay and management traffic can be encrypted</a:t>
            </a:r>
            <a:endParaRPr lang="en-US" sz="1600" dirty="0"/>
          </a:p>
        </p:txBody>
      </p:sp>
    </p:spTree>
    <p:extLst>
      <p:ext uri="{BB962C8B-B14F-4D97-AF65-F5344CB8AC3E}">
        <p14:creationId xmlns:p14="http://schemas.microsoft.com/office/powerpoint/2010/main" val="1537062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Storage</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1203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A Docker image is built up from a stack of layers</a:t>
            </a:r>
          </a:p>
          <a:p>
            <a:pPr marL="285750" indent="-285750">
              <a:spcBef>
                <a:spcPts val="288"/>
              </a:spcBef>
              <a:buClr>
                <a:srgbClr val="333333"/>
              </a:buClr>
              <a:buFont typeface="Arial" panose="020B0604020202020204" pitchFamily="34" charset="0"/>
              <a:buChar char="•"/>
            </a:pPr>
            <a:r>
              <a:rPr lang="en-US" sz="1800" dirty="0"/>
              <a:t>Each layer contains the changes made to the filesystem as defined by a single line in the </a:t>
            </a:r>
            <a:r>
              <a:rPr lang="en-US" sz="1800" dirty="0" err="1"/>
              <a:t>Dockerfile</a:t>
            </a:r>
            <a:endParaRPr lang="en-US" sz="1800" dirty="0"/>
          </a:p>
          <a:p>
            <a:pPr marL="285750" indent="-285750">
              <a:spcBef>
                <a:spcPts val="288"/>
              </a:spcBef>
              <a:buClr>
                <a:srgbClr val="333333"/>
              </a:buClr>
              <a:buFont typeface="Arial" panose="020B0604020202020204" pitchFamily="34" charset="0"/>
              <a:buChar char="•"/>
            </a:pPr>
            <a:r>
              <a:rPr lang="en-US" sz="1800" dirty="0"/>
              <a:t>All layers are read-only, except for the last layer which is read-write and sometimes called the container layer</a:t>
            </a:r>
          </a:p>
          <a:p>
            <a:pPr marL="285750" indent="-285750">
              <a:spcBef>
                <a:spcPts val="288"/>
              </a:spcBef>
              <a:buClr>
                <a:srgbClr val="333333"/>
              </a:buClr>
              <a:buFont typeface="Arial" panose="020B0604020202020204" pitchFamily="34" charset="0"/>
              <a:buChar char="•"/>
            </a:pPr>
            <a:r>
              <a:rPr lang="en-US" sz="1800" dirty="0"/>
              <a:t>The container layer holds all changes made to the filesystem during runtime, and those changes are lost if the container is removed</a:t>
            </a:r>
          </a:p>
          <a:p>
            <a:pPr marL="285750" indent="-285750">
              <a:spcBef>
                <a:spcPts val="288"/>
              </a:spcBef>
              <a:buClr>
                <a:srgbClr val="333333"/>
              </a:buClr>
              <a:buFont typeface="Arial" panose="020B0604020202020204" pitchFamily="34" charset="0"/>
              <a:buChar char="•"/>
            </a:pPr>
            <a:r>
              <a:rPr lang="en-US" sz="1800" dirty="0"/>
              <a:t>Many running containers can use the same read-only layers, but each will have it’s own container layer</a:t>
            </a:r>
          </a:p>
          <a:p>
            <a:pPr marL="285750" indent="-285750">
              <a:spcBef>
                <a:spcPts val="288"/>
              </a:spcBef>
              <a:buClr>
                <a:srgbClr val="333333"/>
              </a:buClr>
              <a:buFont typeface="Arial" panose="020B0604020202020204" pitchFamily="34" charset="0"/>
              <a:buChar char="•"/>
            </a:pPr>
            <a:r>
              <a:rPr lang="en-US" sz="1800" dirty="0"/>
              <a:t>Storage drivers handle details of how the layers interact</a:t>
            </a:r>
          </a:p>
        </p:txBody>
      </p:sp>
      <p:pic>
        <p:nvPicPr>
          <p:cNvPr id="5" name="Picture 4">
            <a:extLst>
              <a:ext uri="{FF2B5EF4-FFF2-40B4-BE49-F238E27FC236}">
                <a16:creationId xmlns:a16="http://schemas.microsoft.com/office/drawing/2014/main" id="{C5FA6CC5-B189-A845-9259-B4CE6EB4EE4B}"/>
              </a:ext>
            </a:extLst>
          </p:cNvPr>
          <p:cNvPicPr>
            <a:picLocks noChangeAspect="1"/>
          </p:cNvPicPr>
          <p:nvPr/>
        </p:nvPicPr>
        <p:blipFill>
          <a:blip r:embed="rId2"/>
          <a:stretch>
            <a:fillRect/>
          </a:stretch>
        </p:blipFill>
        <p:spPr>
          <a:xfrm>
            <a:off x="6623078" y="1402113"/>
            <a:ext cx="5470793" cy="3798711"/>
          </a:xfrm>
          <a:prstGeom prst="rect">
            <a:avLst/>
          </a:prstGeom>
        </p:spPr>
      </p:pic>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392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Persistent Storage</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685143" cy="493258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Container writable layers can be used to store data, but this is an anti-pattern</a:t>
            </a:r>
          </a:p>
          <a:p>
            <a:pPr marL="285750" indent="-285750">
              <a:spcBef>
                <a:spcPts val="288"/>
              </a:spcBef>
              <a:buClr>
                <a:srgbClr val="333333"/>
              </a:buClr>
              <a:buFont typeface="Arial" panose="020B0604020202020204" pitchFamily="34" charset="0"/>
              <a:buChar char="•"/>
            </a:pPr>
            <a:r>
              <a:rPr lang="en-US" sz="1800" dirty="0"/>
              <a:t>Instead use one of the following storage options:</a:t>
            </a:r>
          </a:p>
          <a:p>
            <a:pPr marL="742950" lvl="1" indent="-285750">
              <a:spcBef>
                <a:spcPts val="288"/>
              </a:spcBef>
              <a:buClr>
                <a:srgbClr val="333333"/>
              </a:buClr>
            </a:pPr>
            <a:r>
              <a:rPr lang="en-US" sz="1600" b="1" dirty="0"/>
              <a:t>Bind Mounts: </a:t>
            </a:r>
            <a:r>
              <a:rPr lang="en-US" sz="1400" dirty="0"/>
              <a:t>may be stored </a:t>
            </a:r>
            <a:r>
              <a:rPr lang="en-US" sz="1400" i="1" dirty="0"/>
              <a:t>anywhere</a:t>
            </a:r>
            <a:r>
              <a:rPr lang="en-US" sz="1400" dirty="0"/>
              <a:t> on the host system. They may even be important system files or directories. Non-Docker processes on the Docker host or a Docker container can modify them at any time</a:t>
            </a:r>
          </a:p>
          <a:p>
            <a:pPr marL="742950" lvl="1" indent="-285750">
              <a:spcBef>
                <a:spcPts val="288"/>
              </a:spcBef>
              <a:buClr>
                <a:srgbClr val="333333"/>
              </a:buClr>
            </a:pPr>
            <a:r>
              <a:rPr lang="en-US" sz="1600" b="1" dirty="0" err="1"/>
              <a:t>Tmpfs</a:t>
            </a:r>
            <a:r>
              <a:rPr lang="en-US" sz="1600" b="1" dirty="0"/>
              <a:t> Mounts: </a:t>
            </a:r>
            <a:r>
              <a:rPr lang="en-US" sz="1400" dirty="0"/>
              <a:t>are stored in the host system’s memory only, and are never written to the host system’s filesystem</a:t>
            </a:r>
          </a:p>
          <a:p>
            <a:pPr marL="742950" lvl="1" indent="-285750">
              <a:spcBef>
                <a:spcPts val="288"/>
              </a:spcBef>
              <a:buClr>
                <a:srgbClr val="333333"/>
              </a:buClr>
            </a:pPr>
            <a:r>
              <a:rPr lang="en-US" sz="1600" b="1" dirty="0"/>
              <a:t>Volumes:</a:t>
            </a:r>
            <a:r>
              <a:rPr lang="en-US" sz="1400" dirty="0"/>
              <a:t> are stored in a part of the host filesystem which is </a:t>
            </a:r>
            <a:r>
              <a:rPr lang="en-US" sz="1400" i="1" dirty="0"/>
              <a:t>managed by Docker</a:t>
            </a:r>
            <a:r>
              <a:rPr lang="en-US" sz="1400" dirty="0"/>
              <a:t>  (/</a:t>
            </a:r>
            <a:r>
              <a:rPr lang="en-US" sz="1400" dirty="0" err="1"/>
              <a:t>var</a:t>
            </a:r>
            <a:r>
              <a:rPr lang="en-US" sz="1400" dirty="0"/>
              <a:t>/lib/</a:t>
            </a:r>
            <a:r>
              <a:rPr lang="en-US" sz="1400" dirty="0" err="1"/>
              <a:t>docker</a:t>
            </a:r>
            <a:r>
              <a:rPr lang="en-US" sz="1400" dirty="0"/>
              <a:t>/volumes/ on Linux).  Non-Docker processes should not modify this part of the filesystem. Volumes are the best way to persist data in Docker.</a:t>
            </a:r>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pic>
        <p:nvPicPr>
          <p:cNvPr id="5" name="Picture 4">
            <a:extLst>
              <a:ext uri="{FF2B5EF4-FFF2-40B4-BE49-F238E27FC236}">
                <a16:creationId xmlns:a16="http://schemas.microsoft.com/office/drawing/2014/main" id="{FA747865-1802-FD41-8ABD-3CDAFC12C6E7}"/>
              </a:ext>
            </a:extLst>
          </p:cNvPr>
          <p:cNvPicPr>
            <a:picLocks noChangeAspect="1"/>
          </p:cNvPicPr>
          <p:nvPr/>
        </p:nvPicPr>
        <p:blipFill>
          <a:blip r:embed="rId2"/>
          <a:stretch>
            <a:fillRect/>
          </a:stretch>
        </p:blipFill>
        <p:spPr>
          <a:xfrm>
            <a:off x="6615557" y="1402113"/>
            <a:ext cx="5573268" cy="2831220"/>
          </a:xfrm>
          <a:prstGeom prst="rect">
            <a:avLst/>
          </a:prstGeom>
        </p:spPr>
      </p:pic>
    </p:spTree>
    <p:extLst>
      <p:ext uri="{BB962C8B-B14F-4D97-AF65-F5344CB8AC3E}">
        <p14:creationId xmlns:p14="http://schemas.microsoft.com/office/powerpoint/2010/main" val="38860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Volumes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Volumes are filesystems that can be attached to running containers</a:t>
            </a:r>
          </a:p>
          <a:p>
            <a:pPr marL="285750" indent="-285750">
              <a:spcBef>
                <a:spcPts val="288"/>
              </a:spcBef>
              <a:buClr>
                <a:srgbClr val="333333"/>
              </a:buClr>
              <a:buFont typeface="Arial" panose="020B0604020202020204" pitchFamily="34" charset="0"/>
              <a:buChar char="•"/>
            </a:pPr>
            <a:endParaRPr lang="en-US" sz="1800" dirty="0"/>
          </a:p>
          <a:p>
            <a:pPr marL="285750" indent="-285750">
              <a:spcBef>
                <a:spcPts val="288"/>
              </a:spcBef>
              <a:buClr>
                <a:srgbClr val="333333"/>
              </a:buClr>
              <a:buFont typeface="Arial" panose="020B0604020202020204" pitchFamily="34" charset="0"/>
              <a:buChar char="•"/>
            </a:pPr>
            <a:r>
              <a:rPr lang="en-US" sz="1800" dirty="0"/>
              <a:t>https://</a:t>
            </a:r>
            <a:r>
              <a:rPr lang="en-US" sz="1800" dirty="0" err="1"/>
              <a:t>vmware.github.io</a:t>
            </a:r>
            <a:r>
              <a:rPr lang="en-US" sz="1800" dirty="0"/>
              <a:t>/</a:t>
            </a:r>
            <a:r>
              <a:rPr lang="en-US" sz="1800" dirty="0" err="1"/>
              <a:t>vic</a:t>
            </a:r>
            <a:r>
              <a:rPr lang="en-US" sz="1800" dirty="0"/>
              <a:t>-product/assets/files/html/1.3/</a:t>
            </a:r>
            <a:r>
              <a:rPr lang="en-US" sz="1800" dirty="0" err="1"/>
              <a:t>vic_app_dev</a:t>
            </a:r>
            <a:r>
              <a:rPr lang="en-US" sz="1800" dirty="0"/>
              <a:t>/</a:t>
            </a:r>
            <a:r>
              <a:rPr lang="en-US" sz="1800" dirty="0" err="1"/>
              <a:t>using_volumes_with_vic.html</a:t>
            </a:r>
            <a:endParaRPr lang="en-US" sz="1800" dirty="0"/>
          </a:p>
          <a:p>
            <a:pPr marL="285750" indent="-285750">
              <a:spcBef>
                <a:spcPts val="288"/>
              </a:spcBef>
              <a:buClr>
                <a:srgbClr val="333333"/>
              </a:buClr>
              <a:buFont typeface="Arial" panose="020B0604020202020204" pitchFamily="34" charset="0"/>
              <a:buChar char="•"/>
            </a:pPr>
            <a:endParaRPr lang="en-US" sz="1800" dirty="0"/>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27082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351DA-9AED-2643-BF6C-0F4A795AB0CC}"/>
              </a:ext>
            </a:extLst>
          </p:cNvPr>
          <p:cNvSpPr>
            <a:spLocks noGrp="1"/>
          </p:cNvSpPr>
          <p:nvPr>
            <p:ph sz="quarter" idx="14"/>
          </p:nvPr>
        </p:nvSpPr>
        <p:spPr/>
        <p:txBody>
          <a:bodyPr/>
          <a:lstStyle/>
          <a:p>
            <a:r>
              <a:rPr lang="en-US" dirty="0"/>
              <a:t>We have created materials for running the hands on portions of this workshop</a:t>
            </a:r>
          </a:p>
          <a:p>
            <a:r>
              <a:rPr lang="en-US" dirty="0"/>
              <a:t>Clone or download code from:</a:t>
            </a:r>
          </a:p>
          <a:p>
            <a:r>
              <a:rPr lang="en-US" dirty="0">
                <a:latin typeface="Courier" pitchFamily="2" charset="0"/>
                <a:hlinkClick r:id="rId2"/>
              </a:rPr>
              <a:t>https://github.com/tompscanlan/vmware-container-workshop</a:t>
            </a:r>
            <a:endParaRPr lang="en-US" dirty="0">
              <a:latin typeface="Courier" pitchFamily="2" charset="0"/>
            </a:endParaRPr>
          </a:p>
          <a:p>
            <a:endParaRPr lang="en-US" dirty="0">
              <a:latin typeface="Courier" pitchFamily="2" charset="0"/>
            </a:endParaRPr>
          </a:p>
          <a:p>
            <a:pPr>
              <a:buNone/>
            </a:pPr>
            <a:r>
              <a:rPr lang="en-US" dirty="0"/>
              <a:t>We will reference this repository throughout the workshop</a:t>
            </a:r>
          </a:p>
          <a:p>
            <a:endParaRPr lang="en-US" dirty="0"/>
          </a:p>
        </p:txBody>
      </p:sp>
      <p:sp>
        <p:nvSpPr>
          <p:cNvPr id="3" name="Title 2">
            <a:extLst>
              <a:ext uri="{FF2B5EF4-FFF2-40B4-BE49-F238E27FC236}">
                <a16:creationId xmlns:a16="http://schemas.microsoft.com/office/drawing/2014/main" id="{B9B5DEB7-DBE7-604D-A5BB-C093CD52ED2A}"/>
              </a:ext>
            </a:extLst>
          </p:cNvPr>
          <p:cNvSpPr>
            <a:spLocks noGrp="1"/>
          </p:cNvSpPr>
          <p:nvPr>
            <p:ph type="title"/>
          </p:nvPr>
        </p:nvSpPr>
        <p:spPr/>
        <p:txBody>
          <a:bodyPr/>
          <a:lstStyle/>
          <a:p>
            <a:r>
              <a:rPr lang="en-US" dirty="0"/>
              <a:t>Hands-On Materials</a:t>
            </a:r>
          </a:p>
        </p:txBody>
      </p:sp>
      <p:sp>
        <p:nvSpPr>
          <p:cNvPr id="4" name="Subtitle 3">
            <a:extLst>
              <a:ext uri="{FF2B5EF4-FFF2-40B4-BE49-F238E27FC236}">
                <a16:creationId xmlns:a16="http://schemas.microsoft.com/office/drawing/2014/main" id="{34977CA5-3282-2342-B129-930C1FDADB9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0160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90311" y="1102825"/>
            <a:ext cx="11954933" cy="1938992"/>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images -a</a:t>
            </a:r>
            <a:br>
              <a:rPr lang="en-US" sz="1400" b="1" dirty="0">
                <a:latin typeface="Courier" pitchFamily="2" charset="0"/>
              </a:rPr>
            </a:br>
            <a:r>
              <a:rPr lang="en-US" sz="1400" dirty="0">
                <a:latin typeface="Courier" pitchFamily="2" charset="0"/>
              </a:rPr>
              <a:t>REPOSITORY                           TAG                 IMAGE ID            CREATED             SIZE</a:t>
            </a:r>
            <a:br>
              <a:rPr lang="en-US" sz="1400" dirty="0">
                <a:latin typeface="Courier" pitchFamily="2" charset="0"/>
              </a:rPr>
            </a:br>
            <a:r>
              <a:rPr lang="en-US" sz="1400" dirty="0">
                <a:latin typeface="Courier" pitchFamily="2" charset="0"/>
              </a:rPr>
              <a:t>05-basic-dockerfile                  latest              8fa1657d73f1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0619ee0963c2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cea8f98bc3cf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4049875bf83b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88dde58a2f0b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0f8c759121c9        17 minutes ago      150MB</a:t>
            </a:r>
            <a:br>
              <a:rPr lang="en-US" sz="1400" dirty="0">
                <a:latin typeface="Courier" pitchFamily="2" charset="0"/>
              </a:rPr>
            </a:br>
            <a:r>
              <a:rPr lang="en-US" sz="1400" dirty="0" err="1">
                <a:latin typeface="Courier" pitchFamily="2" charset="0"/>
              </a:rPr>
              <a:t>ubuntu</a:t>
            </a:r>
            <a:r>
              <a:rPr lang="en-US" sz="1400" dirty="0">
                <a:latin typeface="Courier" pitchFamily="2" charset="0"/>
              </a:rPr>
              <a:t>                               12.04               5b117edd0b76        10 months ago       104MB</a:t>
            </a:r>
          </a:p>
        </p:txBody>
      </p:sp>
      <p:sp>
        <p:nvSpPr>
          <p:cNvPr id="4" name="TextBox 3">
            <a:extLst>
              <a:ext uri="{FF2B5EF4-FFF2-40B4-BE49-F238E27FC236}">
                <a16:creationId xmlns:a16="http://schemas.microsoft.com/office/drawing/2014/main" id="{D44465B1-BB05-4741-A577-9E3FAFB1F271}"/>
              </a:ext>
            </a:extLst>
          </p:cNvPr>
          <p:cNvSpPr txBox="1"/>
          <p:nvPr/>
        </p:nvSpPr>
        <p:spPr>
          <a:xfrm>
            <a:off x="90311" y="3488263"/>
            <a:ext cx="11593689" cy="2769989"/>
          </a:xfrm>
          <a:prstGeom prst="rect">
            <a:avLst/>
          </a:prstGeom>
        </p:spPr>
        <p:txBody>
          <a:bodyPr wrap="square" lIns="0" tIns="0" rIns="0" bIns="0" rtlCol="0">
            <a:spAutoFit/>
          </a:bodyPr>
          <a:lstStyle/>
          <a:p>
            <a:pPr>
              <a:spcAft>
                <a:spcPts val="600"/>
              </a:spcAft>
            </a:pPr>
            <a:r>
              <a:rPr lang="en-US" sz="1200" b="1" dirty="0" err="1">
                <a:latin typeface="Courier" pitchFamily="2" charset="0"/>
              </a:rPr>
              <a:t>docker</a:t>
            </a:r>
            <a:r>
              <a:rPr lang="en-US" sz="1200" b="1" dirty="0">
                <a:latin typeface="Courier" pitchFamily="2" charset="0"/>
              </a:rPr>
              <a:t> history 05-basic-dockerfile:latest</a:t>
            </a:r>
            <a:br>
              <a:rPr lang="en-US" sz="1200" b="1" dirty="0">
                <a:latin typeface="Courier" pitchFamily="2" charset="0"/>
              </a:rPr>
            </a:br>
            <a:r>
              <a:rPr lang="en-US" sz="1200" dirty="0">
                <a:latin typeface="Courier" pitchFamily="2" charset="0"/>
              </a:rPr>
              <a:t>IMAGE               CREATED             CREATED BY                                      SIZE                COMMENT</a:t>
            </a:r>
            <a:br>
              <a:rPr lang="en-US" sz="1200" dirty="0">
                <a:latin typeface="Courier" pitchFamily="2" charset="0"/>
              </a:rPr>
            </a:br>
            <a:r>
              <a:rPr lang="en-US" sz="1200" dirty="0">
                <a:latin typeface="Courier" pitchFamily="2" charset="0"/>
              </a:rPr>
              <a:t>8fa1657d73f1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a:t>
            </a:r>
            <a:r>
              <a:rPr lang="en-US" sz="1200" b="1" dirty="0" err="1">
                <a:latin typeface="Courier" pitchFamily="2" charset="0"/>
              </a:rPr>
              <a:t>usr</a:t>
            </a:r>
            <a:r>
              <a:rPr lang="en-US" sz="1200" b="1" dirty="0">
                <a:latin typeface="Courier" pitchFamily="2" charset="0"/>
              </a:rPr>
              <a:t>/</a:t>
            </a:r>
            <a:r>
              <a:rPr lang="en-US" sz="1200" b="1" dirty="0" err="1">
                <a:latin typeface="Courier" pitchFamily="2" charset="0"/>
              </a:rPr>
              <a:t>sbin</a:t>
            </a:r>
            <a:r>
              <a:rPr lang="en-US" sz="1200" b="1" dirty="0">
                <a:latin typeface="Courier" pitchFamily="2" charset="0"/>
              </a:rPr>
              <a:t>/apache2" </a:t>
            </a:r>
            <a:r>
              <a:rPr lang="en-US" sz="1200" dirty="0">
                <a:latin typeface="Courier" pitchFamily="2" charset="0"/>
              </a:rPr>
              <a:t>…   0B</a:t>
            </a:r>
            <a:br>
              <a:rPr lang="en-US" sz="1200" dirty="0">
                <a:latin typeface="Courier" pitchFamily="2" charset="0"/>
              </a:rPr>
            </a:br>
            <a:r>
              <a:rPr lang="en-US" sz="1200" dirty="0">
                <a:latin typeface="Courier" pitchFamily="2" charset="0"/>
              </a:rPr>
              <a:t>0619ee0963c2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EXPOSE 80                    0B</a:t>
            </a:r>
            <a:br>
              <a:rPr lang="en-US" sz="1200" dirty="0">
                <a:latin typeface="Courier" pitchFamily="2" charset="0"/>
              </a:rPr>
            </a:br>
            <a:r>
              <a:rPr lang="en-US" sz="1200" dirty="0">
                <a:latin typeface="Courier" pitchFamily="2" charset="0"/>
              </a:rPr>
              <a:t>cea8f98bc3cf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APACHE_LOG_DIR=</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   0B</a:t>
            </a:r>
            <a:br>
              <a:rPr lang="en-US" sz="1200" dirty="0">
                <a:latin typeface="Courier" pitchFamily="2" charset="0"/>
              </a:rPr>
            </a:br>
            <a:r>
              <a:rPr lang="en-US" sz="1200" dirty="0">
                <a:latin typeface="Courier" pitchFamily="2" charset="0"/>
              </a:rPr>
              <a:t>0f8c759121c9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APACHE_RUN_GROUP=www-…   0B</a:t>
            </a:r>
            <a:br>
              <a:rPr lang="en-US" sz="1200" dirty="0">
                <a:latin typeface="Courier" pitchFamily="2" charset="0"/>
              </a:rPr>
            </a:br>
            <a:r>
              <a:rPr lang="en-US" sz="1200" dirty="0">
                <a:latin typeface="Courier" pitchFamily="2" charset="0"/>
              </a:rPr>
              <a:t>4049875bf83b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APACHE_RUN_USER=www-d…   0B</a:t>
            </a:r>
            <a:br>
              <a:rPr lang="en-US" sz="1200" dirty="0">
                <a:latin typeface="Courier" pitchFamily="2" charset="0"/>
              </a:rPr>
            </a:br>
            <a:r>
              <a:rPr lang="en-US" sz="1200" dirty="0">
                <a:latin typeface="Courier" pitchFamily="2" charset="0"/>
              </a:rPr>
              <a:t>88dde58a2f0b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apt-get update </a:t>
            </a:r>
            <a:r>
              <a:rPr lang="en-US" sz="1200" b="1" dirty="0">
                <a:latin typeface="Courier" pitchFamily="2" charset="0"/>
              </a:rPr>
              <a:t>&amp;&amp;     </a:t>
            </a:r>
            <a:r>
              <a:rPr lang="en-US" sz="1200" dirty="0">
                <a:latin typeface="Courier" pitchFamily="2" charset="0"/>
              </a:rPr>
              <a:t>apt-get ins…   46.8MB</a:t>
            </a:r>
            <a:br>
              <a:rPr lang="en-US" sz="1200" dirty="0">
                <a:latin typeface="Courier" pitchFamily="2" charset="0"/>
              </a:rPr>
            </a:br>
            <a:r>
              <a:rPr lang="en-US" sz="1200" dirty="0">
                <a:latin typeface="Courier" pitchFamily="2" charset="0"/>
              </a:rPr>
              <a:t>5b117edd0b76        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"/bin/bash"</a:t>
            </a:r>
            <a:r>
              <a:rPr lang="en-US" sz="1200" dirty="0">
                <a:latin typeface="Courier" pitchFamily="2" charset="0"/>
              </a:rPr>
              <a:t>]            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mkdir</a:t>
            </a:r>
            <a:r>
              <a:rPr lang="en-US" sz="1200" dirty="0">
                <a:latin typeface="Courier" pitchFamily="2" charset="0"/>
              </a:rPr>
              <a:t> </a:t>
            </a:r>
            <a:r>
              <a:rPr lang="en-US" sz="1200" b="1" dirty="0">
                <a:latin typeface="Courier" pitchFamily="2" charset="0"/>
              </a:rPr>
              <a:t>-</a:t>
            </a:r>
            <a:r>
              <a:rPr lang="en-US" sz="1200" dirty="0">
                <a:latin typeface="Courier" pitchFamily="2" charset="0"/>
              </a:rPr>
              <a:t>p </a:t>
            </a:r>
            <a:r>
              <a:rPr lang="en-US" sz="1200" b="1" dirty="0">
                <a:latin typeface="Courier" pitchFamily="2" charset="0"/>
              </a:rPr>
              <a:t>/</a:t>
            </a:r>
            <a:r>
              <a:rPr lang="en-US" sz="1200" dirty="0">
                <a:latin typeface="Courier" pitchFamily="2" charset="0"/>
              </a:rPr>
              <a:t>run</a:t>
            </a:r>
            <a:r>
              <a:rPr lang="en-US" sz="1200" b="1" dirty="0">
                <a:latin typeface="Courier" pitchFamily="2" charset="0"/>
              </a:rPr>
              <a:t>/</a:t>
            </a:r>
            <a:r>
              <a:rPr lang="en-US" sz="1200" dirty="0" err="1">
                <a:latin typeface="Courier" pitchFamily="2" charset="0"/>
              </a:rPr>
              <a:t>systemd</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'do…   7B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sed</a:t>
            </a:r>
            <a:r>
              <a:rPr lang="en-US" sz="1200" dirty="0">
                <a:latin typeface="Courier" pitchFamily="2" charset="0"/>
              </a:rPr>
              <a:t> </a:t>
            </a:r>
            <a:r>
              <a:rPr lang="en-US" sz="1200" b="1" dirty="0">
                <a:latin typeface="Courier" pitchFamily="2" charset="0"/>
              </a:rPr>
              <a:t>-</a:t>
            </a:r>
            <a:r>
              <a:rPr lang="en-US" sz="1200" dirty="0" err="1">
                <a:latin typeface="Courier" pitchFamily="2" charset="0"/>
              </a:rPr>
              <a:t>i</a:t>
            </a:r>
            <a:r>
              <a:rPr lang="en-US" sz="1200" dirty="0">
                <a:latin typeface="Courier" pitchFamily="2" charset="0"/>
              </a:rPr>
              <a:t> </a:t>
            </a:r>
            <a:r>
              <a:rPr lang="en-US" sz="1200" b="1" dirty="0">
                <a:latin typeface="Courier" pitchFamily="2" charset="0"/>
              </a:rPr>
              <a:t>'s/^#\s*\(deb.*universe\)$…   1.91kB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rm</a:t>
            </a:r>
            <a:r>
              <a:rPr lang="en-US" sz="1200" dirty="0">
                <a:latin typeface="Courier" pitchFamily="2" charset="0"/>
              </a:rPr>
              <a:t> </a:t>
            </a:r>
            <a:r>
              <a:rPr lang="en-US" sz="1200" b="1" dirty="0">
                <a:latin typeface="Courier" pitchFamily="2" charset="0"/>
              </a:rPr>
              <a:t>-</a:t>
            </a:r>
            <a:r>
              <a:rPr lang="en-US" sz="1200" dirty="0" err="1">
                <a:latin typeface="Courier" pitchFamily="2" charset="0"/>
              </a:rPr>
              <a:t>rf</a:t>
            </a:r>
            <a:r>
              <a:rPr lang="en-US" sz="1200" dirty="0">
                <a:latin typeface="Courier" pitchFamily="2" charset="0"/>
              </a:rPr>
              <a:t> </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lib</a:t>
            </a:r>
            <a:r>
              <a:rPr lang="en-US" sz="1200" b="1" dirty="0">
                <a:latin typeface="Courier" pitchFamily="2" charset="0"/>
              </a:rPr>
              <a:t>/</a:t>
            </a:r>
            <a:r>
              <a:rPr lang="en-US" sz="1200" dirty="0">
                <a:latin typeface="Courier" pitchFamily="2" charset="0"/>
              </a:rPr>
              <a:t>apt</a:t>
            </a:r>
            <a:r>
              <a:rPr lang="en-US" sz="1200" b="1" dirty="0">
                <a:latin typeface="Courier" pitchFamily="2" charset="0"/>
              </a:rPr>
              <a:t>/</a:t>
            </a:r>
            <a:r>
              <a:rPr lang="en-US" sz="1200" dirty="0">
                <a:latin typeface="Courier" pitchFamily="2" charset="0"/>
              </a:rPr>
              <a:t>lists</a:t>
            </a:r>
            <a:r>
              <a:rPr lang="en-US" sz="1200" b="1" dirty="0">
                <a:latin typeface="Courier" pitchFamily="2" charset="0"/>
              </a:rPr>
              <a:t>/*          </a:t>
            </a:r>
            <a:r>
              <a:rPr lang="en-US" sz="1200" dirty="0">
                <a:latin typeface="Courier" pitchFamily="2" charset="0"/>
              </a:rPr>
              <a:t>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set </a:t>
            </a:r>
            <a:r>
              <a:rPr lang="en-US" sz="1200" b="1" dirty="0">
                <a:latin typeface="Courier" pitchFamily="2" charset="0"/>
              </a:rPr>
              <a:t>-</a:t>
            </a:r>
            <a:r>
              <a:rPr lang="en-US" sz="1200" dirty="0" err="1">
                <a:latin typeface="Courier" pitchFamily="2" charset="0"/>
              </a:rPr>
              <a:t>xe</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'#!/bin/</a:t>
            </a:r>
            <a:r>
              <a:rPr lang="en-US" sz="1200" b="1" dirty="0" err="1">
                <a:latin typeface="Courier" pitchFamily="2" charset="0"/>
              </a:rPr>
              <a:t>sh</a:t>
            </a:r>
            <a:r>
              <a:rPr lang="en-US" sz="1200" b="1" dirty="0">
                <a:latin typeface="Courier" pitchFamily="2" charset="0"/>
              </a:rPr>
              <a:t>' &gt; /</a:t>
            </a:r>
            <a:r>
              <a:rPr lang="en-US" sz="1200" dirty="0">
                <a:latin typeface="Courier" pitchFamily="2" charset="0"/>
              </a:rPr>
              <a:t>…   156kB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ADD file:6f12126281dd0028d…   103MB</a:t>
            </a:r>
            <a:br>
              <a:rPr lang="en-US" sz="1200" dirty="0">
                <a:latin typeface="Courier" pitchFamily="2" charset="0"/>
              </a:rPr>
            </a:br>
            <a:endParaRPr lang="en-US" sz="1200" dirty="0">
              <a:latin typeface="Courier" pitchFamily="2" charset="0"/>
            </a:endParaRPr>
          </a:p>
        </p:txBody>
      </p:sp>
    </p:spTree>
    <p:extLst>
      <p:ext uri="{BB962C8B-B14F-4D97-AF65-F5344CB8AC3E}">
        <p14:creationId xmlns:p14="http://schemas.microsoft.com/office/powerpoint/2010/main" val="143084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DA586C-95BD-461E-ACA9-5975E522D0E5}"/>
              </a:ext>
            </a:extLst>
          </p:cNvPr>
          <p:cNvSpPr>
            <a:spLocks noGrp="1"/>
          </p:cNvSpPr>
          <p:nvPr>
            <p:ph type="title"/>
          </p:nvPr>
        </p:nvSpPr>
        <p:spPr/>
        <p:txBody>
          <a:bodyPr/>
          <a:lstStyle/>
          <a:p>
            <a:r>
              <a:rPr lang="en-GB" dirty="0"/>
              <a:t>Images</a:t>
            </a:r>
          </a:p>
        </p:txBody>
      </p:sp>
      <p:sp>
        <p:nvSpPr>
          <p:cNvPr id="7" name="Content Placeholder 6">
            <a:extLst>
              <a:ext uri="{FF2B5EF4-FFF2-40B4-BE49-F238E27FC236}">
                <a16:creationId xmlns:a16="http://schemas.microsoft.com/office/drawing/2014/main" id="{6989C266-4938-4E14-B3E3-2D179FEFB856}"/>
              </a:ext>
            </a:extLst>
          </p:cNvPr>
          <p:cNvSpPr>
            <a:spLocks noGrp="1"/>
          </p:cNvSpPr>
          <p:nvPr>
            <p:ph idx="1"/>
          </p:nvPr>
        </p:nvSpPr>
        <p:spPr>
          <a:xfrm>
            <a:off x="609441" y="1372136"/>
            <a:ext cx="9050202" cy="4646990"/>
          </a:xfrm>
        </p:spPr>
        <p:txBody>
          <a:bodyPr/>
          <a:lstStyle/>
          <a:p>
            <a:r>
              <a:rPr lang="en-GB" dirty="0"/>
              <a:t>Containers are launched from images</a:t>
            </a:r>
          </a:p>
          <a:p>
            <a:r>
              <a:rPr lang="en-GB" dirty="0"/>
              <a:t>Images are not virtual disks</a:t>
            </a:r>
          </a:p>
          <a:p>
            <a:pPr lvl="1"/>
            <a:r>
              <a:rPr lang="en-GB" dirty="0"/>
              <a:t>Images are multilayer templates that are used to instantiate containers</a:t>
            </a:r>
          </a:p>
          <a:p>
            <a:r>
              <a:rPr lang="en-GB" dirty="0"/>
              <a:t>Docker uses a union filesystem to present layers as single storage</a:t>
            </a:r>
          </a:p>
          <a:p>
            <a:r>
              <a:rPr lang="en-GB" dirty="0"/>
              <a:t>Images are pulled from public or private docker registries</a:t>
            </a:r>
          </a:p>
        </p:txBody>
      </p:sp>
      <p:sp>
        <p:nvSpPr>
          <p:cNvPr id="8" name="Rectangle: Rounded Corners 7">
            <a:extLst>
              <a:ext uri="{FF2B5EF4-FFF2-40B4-BE49-F238E27FC236}">
                <a16:creationId xmlns:a16="http://schemas.microsoft.com/office/drawing/2014/main" id="{F9BB7D59-95BD-4E37-B9DF-7EE7118D5CBC}"/>
              </a:ext>
            </a:extLst>
          </p:cNvPr>
          <p:cNvSpPr/>
          <p:nvPr/>
        </p:nvSpPr>
        <p:spPr bwMode="auto">
          <a:xfrm>
            <a:off x="781706" y="3691097"/>
            <a:ext cx="3160520" cy="1139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Docker host</a:t>
            </a:r>
          </a:p>
        </p:txBody>
      </p:sp>
      <p:pic>
        <p:nvPicPr>
          <p:cNvPr id="10" name="Graphic 9" descr="Download from cloud">
            <a:extLst>
              <a:ext uri="{FF2B5EF4-FFF2-40B4-BE49-F238E27FC236}">
                <a16:creationId xmlns:a16="http://schemas.microsoft.com/office/drawing/2014/main" id="{7901C160-9F8D-471A-9FF9-BBDECEC63D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4698" y="3165682"/>
            <a:ext cx="1787079" cy="1787079"/>
          </a:xfrm>
          <a:prstGeom prst="rect">
            <a:avLst/>
          </a:prstGeom>
        </p:spPr>
      </p:pic>
      <p:sp>
        <p:nvSpPr>
          <p:cNvPr id="13" name="Rectangle: Rounded Corners 12">
            <a:extLst>
              <a:ext uri="{FF2B5EF4-FFF2-40B4-BE49-F238E27FC236}">
                <a16:creationId xmlns:a16="http://schemas.microsoft.com/office/drawing/2014/main" id="{7573DFC7-9E0E-4BAC-A69B-8659B57602FA}"/>
              </a:ext>
            </a:extLst>
          </p:cNvPr>
          <p:cNvSpPr/>
          <p:nvPr/>
        </p:nvSpPr>
        <p:spPr>
          <a:xfrm>
            <a:off x="3441505" y="4718755"/>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httpd</a:t>
            </a:r>
            <a:endParaRPr lang="en-GB" sz="1400" dirty="0"/>
          </a:p>
        </p:txBody>
      </p:sp>
      <p:sp>
        <p:nvSpPr>
          <p:cNvPr id="14" name="Rectangle: Rounded Corners 13">
            <a:extLst>
              <a:ext uri="{FF2B5EF4-FFF2-40B4-BE49-F238E27FC236}">
                <a16:creationId xmlns:a16="http://schemas.microsoft.com/office/drawing/2014/main" id="{567631F3-BC33-4E72-9A3A-F4E04104C58A}"/>
              </a:ext>
            </a:extLst>
          </p:cNvPr>
          <p:cNvSpPr/>
          <p:nvPr/>
        </p:nvSpPr>
        <p:spPr>
          <a:xfrm>
            <a:off x="9530406" y="4490680"/>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nginx</a:t>
            </a:r>
            <a:endParaRPr lang="en-GB" sz="1400" dirty="0"/>
          </a:p>
        </p:txBody>
      </p:sp>
      <p:sp>
        <p:nvSpPr>
          <p:cNvPr id="15" name="Rectangle: Rounded Corners 14">
            <a:extLst>
              <a:ext uri="{FF2B5EF4-FFF2-40B4-BE49-F238E27FC236}">
                <a16:creationId xmlns:a16="http://schemas.microsoft.com/office/drawing/2014/main" id="{CB3A7EE1-814E-43BB-A0C1-DD407FE6DB95}"/>
              </a:ext>
            </a:extLst>
          </p:cNvPr>
          <p:cNvSpPr/>
          <p:nvPr/>
        </p:nvSpPr>
        <p:spPr>
          <a:xfrm>
            <a:off x="9530406" y="4775876"/>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httpd</a:t>
            </a:r>
            <a:endParaRPr lang="en-GB" sz="1400" dirty="0"/>
          </a:p>
        </p:txBody>
      </p:sp>
      <p:sp>
        <p:nvSpPr>
          <p:cNvPr id="16" name="Rectangle: Rounded Corners 15">
            <a:extLst>
              <a:ext uri="{FF2B5EF4-FFF2-40B4-BE49-F238E27FC236}">
                <a16:creationId xmlns:a16="http://schemas.microsoft.com/office/drawing/2014/main" id="{C547B217-CEDB-4818-96CA-2F57E08F6997}"/>
              </a:ext>
            </a:extLst>
          </p:cNvPr>
          <p:cNvSpPr/>
          <p:nvPr/>
        </p:nvSpPr>
        <p:spPr>
          <a:xfrm>
            <a:off x="9530406" y="4208014"/>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redis</a:t>
            </a:r>
            <a:endParaRPr lang="en-GB" sz="1400" dirty="0"/>
          </a:p>
        </p:txBody>
      </p:sp>
      <p:sp>
        <p:nvSpPr>
          <p:cNvPr id="17" name="Rectangle: Rounded Corners 16">
            <a:extLst>
              <a:ext uri="{FF2B5EF4-FFF2-40B4-BE49-F238E27FC236}">
                <a16:creationId xmlns:a16="http://schemas.microsoft.com/office/drawing/2014/main" id="{A71189B4-0CF7-48A1-A029-4715A3C43A5C}"/>
              </a:ext>
            </a:extLst>
          </p:cNvPr>
          <p:cNvSpPr/>
          <p:nvPr/>
        </p:nvSpPr>
        <p:spPr>
          <a:xfrm>
            <a:off x="9530406" y="3914896"/>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t>alpine</a:t>
            </a:r>
          </a:p>
        </p:txBody>
      </p:sp>
      <p:sp>
        <p:nvSpPr>
          <p:cNvPr id="18" name="TextBox 17">
            <a:extLst>
              <a:ext uri="{FF2B5EF4-FFF2-40B4-BE49-F238E27FC236}">
                <a16:creationId xmlns:a16="http://schemas.microsoft.com/office/drawing/2014/main" id="{31A16D76-8BAE-4C0B-8CB0-92EFF599635F}"/>
              </a:ext>
            </a:extLst>
          </p:cNvPr>
          <p:cNvSpPr txBox="1"/>
          <p:nvPr/>
        </p:nvSpPr>
        <p:spPr>
          <a:xfrm>
            <a:off x="4186185" y="3686794"/>
            <a:ext cx="2747079" cy="367502"/>
          </a:xfrm>
          <a:prstGeom prst="rect">
            <a:avLst/>
          </a:prstGeom>
          <a:noFill/>
        </p:spPr>
        <p:txBody>
          <a:bodyPr wrap="square" lIns="0" tIns="0" rIns="0" bIns="0" rtlCol="0">
            <a:noAutofit/>
          </a:bodyPr>
          <a:lstStyle/>
          <a:p>
            <a:pPr>
              <a:lnSpc>
                <a:spcPct val="90000"/>
              </a:lnSpc>
            </a:pPr>
            <a:r>
              <a:rPr lang="en-GB" sz="1799" b="1" dirty="0">
                <a:latin typeface="Courier New" panose="02070309020205020404" pitchFamily="49" charset="0"/>
                <a:cs typeface="Courier New" panose="02070309020205020404" pitchFamily="49" charset="0"/>
              </a:rPr>
              <a:t>docker pull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a:latin typeface="Courier New" panose="02070309020205020404" pitchFamily="49" charset="0"/>
                <a:cs typeface="Courier New" panose="02070309020205020404" pitchFamily="49" charset="0"/>
              </a:rPr>
              <a:t>docker pull </a:t>
            </a:r>
            <a:r>
              <a:rPr lang="en-GB" sz="1799" b="1" dirty="0" err="1">
                <a:latin typeface="Courier New" panose="02070309020205020404" pitchFamily="49" charset="0"/>
                <a:cs typeface="Courier New" panose="02070309020205020404" pitchFamily="49" charset="0"/>
              </a:rPr>
              <a:t>nginx</a:t>
            </a:r>
            <a:endParaRPr lang="en-GB" sz="1799" b="1" dirty="0">
              <a:latin typeface="Courier New" panose="02070309020205020404" pitchFamily="49" charset="0"/>
              <a:cs typeface="Courier New" panose="02070309020205020404" pitchFamily="49" charset="0"/>
            </a:endParaRPr>
          </a:p>
        </p:txBody>
      </p:sp>
      <p:sp>
        <p:nvSpPr>
          <p:cNvPr id="19" name="Rectangle: Rounded Corners 18">
            <a:extLst>
              <a:ext uri="{FF2B5EF4-FFF2-40B4-BE49-F238E27FC236}">
                <a16:creationId xmlns:a16="http://schemas.microsoft.com/office/drawing/2014/main" id="{31BC32BD-693F-4A6B-B891-3D18F14F67BA}"/>
              </a:ext>
            </a:extLst>
          </p:cNvPr>
          <p:cNvSpPr/>
          <p:nvPr/>
        </p:nvSpPr>
        <p:spPr>
          <a:xfrm>
            <a:off x="3441505" y="4429417"/>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nginx</a:t>
            </a:r>
            <a:endParaRPr lang="en-GB" sz="1400" dirty="0"/>
          </a:p>
        </p:txBody>
      </p:sp>
      <p:pic>
        <p:nvPicPr>
          <p:cNvPr id="2052" name="Picture 4" descr="Image result for docker hub logo">
            <a:extLst>
              <a:ext uri="{FF2B5EF4-FFF2-40B4-BE49-F238E27FC236}">
                <a16:creationId xmlns:a16="http://schemas.microsoft.com/office/drawing/2014/main" id="{5B3F3C34-378D-4CDE-B9A7-434C8BBD1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7506" y="2747318"/>
            <a:ext cx="1035313" cy="92452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A7D4F397-6CBE-4B48-9CB7-F4C84323E94F}"/>
              </a:ext>
            </a:extLst>
          </p:cNvPr>
          <p:cNvGrpSpPr/>
          <p:nvPr/>
        </p:nvGrpSpPr>
        <p:grpSpPr>
          <a:xfrm>
            <a:off x="8204698" y="4966121"/>
            <a:ext cx="2906822" cy="1787079"/>
            <a:chOff x="8206835" y="4966521"/>
            <a:chExt cx="2907579" cy="1787545"/>
          </a:xfrm>
        </p:grpSpPr>
        <p:pic>
          <p:nvPicPr>
            <p:cNvPr id="2050" name="Picture 2" descr="Image result for vmware harbor">
              <a:extLst>
                <a:ext uri="{FF2B5EF4-FFF2-40B4-BE49-F238E27FC236}">
                  <a16:creationId xmlns:a16="http://schemas.microsoft.com/office/drawing/2014/main" id="{61D77B14-224A-44ED-ADA1-B3D3BAD97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889" y="5196276"/>
              <a:ext cx="1581525" cy="558476"/>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Download from cloud">
              <a:extLst>
                <a:ext uri="{FF2B5EF4-FFF2-40B4-BE49-F238E27FC236}">
                  <a16:creationId xmlns:a16="http://schemas.microsoft.com/office/drawing/2014/main" id="{D5D94F5B-102D-44D1-B5D1-059B6582CE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6835" y="4966521"/>
              <a:ext cx="1787545" cy="1787545"/>
            </a:xfrm>
            <a:prstGeom prst="rect">
              <a:avLst/>
            </a:prstGeom>
          </p:spPr>
        </p:pic>
      </p:grpSp>
    </p:spTree>
    <p:extLst>
      <p:ext uri="{BB962C8B-B14F-4D97-AF65-F5344CB8AC3E}">
        <p14:creationId xmlns:p14="http://schemas.microsoft.com/office/powerpoint/2010/main" val="2008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heel(1)">
                                      <p:cBhvr>
                                        <p:cTn id="2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A5A1052-A5DF-4B44-B27E-E5C81E6536AB}"/>
              </a:ext>
            </a:extLst>
          </p:cNvPr>
          <p:cNvSpPr/>
          <p:nvPr/>
        </p:nvSpPr>
        <p:spPr>
          <a:xfrm>
            <a:off x="927159" y="200189"/>
            <a:ext cx="7291633" cy="60627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1799" dirty="0"/>
              <a:t>Bare metal or VM</a:t>
            </a:r>
          </a:p>
        </p:txBody>
      </p:sp>
      <p:sp>
        <p:nvSpPr>
          <p:cNvPr id="2" name="Title 1">
            <a:extLst>
              <a:ext uri="{FF2B5EF4-FFF2-40B4-BE49-F238E27FC236}">
                <a16:creationId xmlns:a16="http://schemas.microsoft.com/office/drawing/2014/main" id="{A6674C4C-E275-4F53-B33E-45501E5E8EB3}"/>
              </a:ext>
            </a:extLst>
          </p:cNvPr>
          <p:cNvSpPr>
            <a:spLocks noGrp="1"/>
          </p:cNvSpPr>
          <p:nvPr>
            <p:ph type="title"/>
          </p:nvPr>
        </p:nvSpPr>
        <p:spPr/>
        <p:txBody>
          <a:bodyPr/>
          <a:lstStyle/>
          <a:p>
            <a:endParaRPr lang="en-GB" dirty="0"/>
          </a:p>
        </p:txBody>
      </p:sp>
      <p:sp>
        <p:nvSpPr>
          <p:cNvPr id="4" name="Rectangle: Rounded Corners 3">
            <a:extLst>
              <a:ext uri="{FF2B5EF4-FFF2-40B4-BE49-F238E27FC236}">
                <a16:creationId xmlns:a16="http://schemas.microsoft.com/office/drawing/2014/main" id="{4298E4B0-433F-4005-B867-2E9CD0BF702F}"/>
              </a:ext>
            </a:extLst>
          </p:cNvPr>
          <p:cNvSpPr/>
          <p:nvPr/>
        </p:nvSpPr>
        <p:spPr>
          <a:xfrm>
            <a:off x="1581370" y="2951340"/>
            <a:ext cx="6130517" cy="1057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Docker Engine</a:t>
            </a:r>
          </a:p>
        </p:txBody>
      </p:sp>
      <p:sp>
        <p:nvSpPr>
          <p:cNvPr id="5" name="Rectangle: Rounded Corners 4">
            <a:extLst>
              <a:ext uri="{FF2B5EF4-FFF2-40B4-BE49-F238E27FC236}">
                <a16:creationId xmlns:a16="http://schemas.microsoft.com/office/drawing/2014/main" id="{822E6782-54CA-4355-B5CB-93457D4B70B4}"/>
              </a:ext>
            </a:extLst>
          </p:cNvPr>
          <p:cNvSpPr/>
          <p:nvPr/>
        </p:nvSpPr>
        <p:spPr>
          <a:xfrm>
            <a:off x="1581370" y="4076637"/>
            <a:ext cx="6130517" cy="1057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799" dirty="0"/>
              <a:t>Linux OS</a:t>
            </a:r>
          </a:p>
        </p:txBody>
      </p:sp>
      <p:sp>
        <p:nvSpPr>
          <p:cNvPr id="6" name="Rectangle: Rounded Corners 5">
            <a:extLst>
              <a:ext uri="{FF2B5EF4-FFF2-40B4-BE49-F238E27FC236}">
                <a16:creationId xmlns:a16="http://schemas.microsoft.com/office/drawing/2014/main" id="{0E1CB40E-7B1E-4D56-AEAB-139908D96B53}"/>
              </a:ext>
            </a:extLst>
          </p:cNvPr>
          <p:cNvSpPr/>
          <p:nvPr/>
        </p:nvSpPr>
        <p:spPr>
          <a:xfrm>
            <a:off x="1581370"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7" name="Rectangle: Rounded Corners 6">
            <a:extLst>
              <a:ext uri="{FF2B5EF4-FFF2-40B4-BE49-F238E27FC236}">
                <a16:creationId xmlns:a16="http://schemas.microsoft.com/office/drawing/2014/main" id="{5EA16258-CE55-436B-AFEF-DC1363DFF0A2}"/>
              </a:ext>
            </a:extLst>
          </p:cNvPr>
          <p:cNvSpPr/>
          <p:nvPr/>
        </p:nvSpPr>
        <p:spPr>
          <a:xfrm>
            <a:off x="2925174"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0" name="Rectangle: Rounded Corners 9">
            <a:extLst>
              <a:ext uri="{FF2B5EF4-FFF2-40B4-BE49-F238E27FC236}">
                <a16:creationId xmlns:a16="http://schemas.microsoft.com/office/drawing/2014/main" id="{C206D340-0C6E-4440-A22A-87389F825CFA}"/>
              </a:ext>
            </a:extLst>
          </p:cNvPr>
          <p:cNvSpPr/>
          <p:nvPr/>
        </p:nvSpPr>
        <p:spPr>
          <a:xfrm>
            <a:off x="4268978"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1" name="Rectangle: Rounded Corners 10">
            <a:extLst>
              <a:ext uri="{FF2B5EF4-FFF2-40B4-BE49-F238E27FC236}">
                <a16:creationId xmlns:a16="http://schemas.microsoft.com/office/drawing/2014/main" id="{A1849B0B-5FFB-4A6D-89F1-EC3794F0639E}"/>
              </a:ext>
            </a:extLst>
          </p:cNvPr>
          <p:cNvSpPr/>
          <p:nvPr/>
        </p:nvSpPr>
        <p:spPr>
          <a:xfrm>
            <a:off x="3085837"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2" name="Rectangle: Rounded Corners 11">
            <a:extLst>
              <a:ext uri="{FF2B5EF4-FFF2-40B4-BE49-F238E27FC236}">
                <a16:creationId xmlns:a16="http://schemas.microsoft.com/office/drawing/2014/main" id="{67D726C7-D8AB-4EA2-ABFD-EFF81C1EA20B}"/>
              </a:ext>
            </a:extLst>
          </p:cNvPr>
          <p:cNvSpPr/>
          <p:nvPr/>
        </p:nvSpPr>
        <p:spPr>
          <a:xfrm>
            <a:off x="1742033"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3" name="Rectangle: Rounded Corners 12">
            <a:extLst>
              <a:ext uri="{FF2B5EF4-FFF2-40B4-BE49-F238E27FC236}">
                <a16:creationId xmlns:a16="http://schemas.microsoft.com/office/drawing/2014/main" id="{4405783F-271C-4DED-80E7-93BA654C4B0B}"/>
              </a:ext>
            </a:extLst>
          </p:cNvPr>
          <p:cNvSpPr/>
          <p:nvPr/>
        </p:nvSpPr>
        <p:spPr>
          <a:xfrm>
            <a:off x="4429641"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nginx</a:t>
            </a:r>
            <a:endParaRPr lang="en-GB" sz="1799" dirty="0"/>
          </a:p>
        </p:txBody>
      </p:sp>
      <p:sp>
        <p:nvSpPr>
          <p:cNvPr id="14" name="Rectangle: Rounded Corners 13">
            <a:extLst>
              <a:ext uri="{FF2B5EF4-FFF2-40B4-BE49-F238E27FC236}">
                <a16:creationId xmlns:a16="http://schemas.microsoft.com/office/drawing/2014/main" id="{E2415DE8-5D8E-4820-BF2D-DB98D01EA1B4}"/>
              </a:ext>
            </a:extLst>
          </p:cNvPr>
          <p:cNvSpPr/>
          <p:nvPr/>
        </p:nvSpPr>
        <p:spPr>
          <a:xfrm>
            <a:off x="8516866" y="4605203"/>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nginx</a:t>
            </a:r>
            <a:endParaRPr lang="en-GB" sz="1799" dirty="0"/>
          </a:p>
        </p:txBody>
      </p:sp>
      <p:sp>
        <p:nvSpPr>
          <p:cNvPr id="16" name="Rectangle: Rounded Corners 15">
            <a:extLst>
              <a:ext uri="{FF2B5EF4-FFF2-40B4-BE49-F238E27FC236}">
                <a16:creationId xmlns:a16="http://schemas.microsoft.com/office/drawing/2014/main" id="{89A13795-4F54-4BFE-A956-59B3AF8A722E}"/>
              </a:ext>
            </a:extLst>
          </p:cNvPr>
          <p:cNvSpPr/>
          <p:nvPr/>
        </p:nvSpPr>
        <p:spPr>
          <a:xfrm>
            <a:off x="5627584" y="742129"/>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8" name="Rectangle: Rounded Corners 17">
            <a:extLst>
              <a:ext uri="{FF2B5EF4-FFF2-40B4-BE49-F238E27FC236}">
                <a16:creationId xmlns:a16="http://schemas.microsoft.com/office/drawing/2014/main" id="{C30D2674-409E-491F-88A4-EF4D8DF7FAD5}"/>
              </a:ext>
            </a:extLst>
          </p:cNvPr>
          <p:cNvSpPr/>
          <p:nvPr/>
        </p:nvSpPr>
        <p:spPr>
          <a:xfrm>
            <a:off x="5776130" y="867347"/>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redis</a:t>
            </a:r>
            <a:endParaRPr lang="en-GB" sz="1600" dirty="0"/>
          </a:p>
        </p:txBody>
      </p:sp>
      <p:sp>
        <p:nvSpPr>
          <p:cNvPr id="19" name="Rectangle: Rounded Corners 18">
            <a:extLst>
              <a:ext uri="{FF2B5EF4-FFF2-40B4-BE49-F238E27FC236}">
                <a16:creationId xmlns:a16="http://schemas.microsoft.com/office/drawing/2014/main" id="{34885642-EB77-4642-BE8B-CE9948929631}"/>
              </a:ext>
            </a:extLst>
          </p:cNvPr>
          <p:cNvSpPr/>
          <p:nvPr/>
        </p:nvSpPr>
        <p:spPr>
          <a:xfrm>
            <a:off x="5627584" y="2559186"/>
            <a:ext cx="1269428" cy="257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000" dirty="0"/>
              <a:t>Copy on Write Layer</a:t>
            </a:r>
          </a:p>
        </p:txBody>
      </p:sp>
      <p:sp>
        <p:nvSpPr>
          <p:cNvPr id="20" name="TextBox 19">
            <a:extLst>
              <a:ext uri="{FF2B5EF4-FFF2-40B4-BE49-F238E27FC236}">
                <a16:creationId xmlns:a16="http://schemas.microsoft.com/office/drawing/2014/main" id="{42B0763A-CB25-4485-8DE8-7111218666B7}"/>
              </a:ext>
            </a:extLst>
          </p:cNvPr>
          <p:cNvSpPr txBox="1"/>
          <p:nvPr/>
        </p:nvSpPr>
        <p:spPr>
          <a:xfrm>
            <a:off x="8500786" y="1300076"/>
            <a:ext cx="2733298" cy="1476943"/>
          </a:xfrm>
          <a:prstGeom prst="rect">
            <a:avLst/>
          </a:prstGeom>
          <a:noFill/>
        </p:spPr>
        <p:txBody>
          <a:bodyPr wrap="square" rtlCol="0">
            <a:spAutoFit/>
          </a:bodyPr>
          <a:lstStyle/>
          <a:p>
            <a:r>
              <a:rPr lang="en-GB" sz="1799" b="1" dirty="0">
                <a:latin typeface="Courier New" panose="02070309020205020404" pitchFamily="49" charset="0"/>
                <a:cs typeface="Courier New" panose="02070309020205020404" pitchFamily="49" charset="0"/>
              </a:rPr>
              <a:t>docker image ls</a:t>
            </a: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nginx</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redis</a:t>
            </a:r>
            <a:endParaRPr lang="en-GB" sz="1799" b="1" dirty="0">
              <a:latin typeface="Courier New" panose="02070309020205020404" pitchFamily="49" charset="0"/>
              <a:cs typeface="Courier New" panose="02070309020205020404" pitchFamily="49" charset="0"/>
            </a:endParaRPr>
          </a:p>
        </p:txBody>
      </p:sp>
      <p:sp>
        <p:nvSpPr>
          <p:cNvPr id="21" name="Rectangle: Rounded Corners 20">
            <a:extLst>
              <a:ext uri="{FF2B5EF4-FFF2-40B4-BE49-F238E27FC236}">
                <a16:creationId xmlns:a16="http://schemas.microsoft.com/office/drawing/2014/main" id="{50495400-A478-4F28-B19B-1EA10F6C9F1F}"/>
              </a:ext>
            </a:extLst>
          </p:cNvPr>
          <p:cNvSpPr/>
          <p:nvPr/>
        </p:nvSpPr>
        <p:spPr>
          <a:xfrm>
            <a:off x="8516866" y="5133772"/>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httpd</a:t>
            </a:r>
            <a:endParaRPr lang="en-GB" sz="1799" dirty="0"/>
          </a:p>
        </p:txBody>
      </p:sp>
      <p:sp>
        <p:nvSpPr>
          <p:cNvPr id="23" name="Rectangle: Rounded Corners 22">
            <a:extLst>
              <a:ext uri="{FF2B5EF4-FFF2-40B4-BE49-F238E27FC236}">
                <a16:creationId xmlns:a16="http://schemas.microsoft.com/office/drawing/2014/main" id="{C76C259A-372F-4920-BFDB-63BE7985BF82}"/>
              </a:ext>
            </a:extLst>
          </p:cNvPr>
          <p:cNvSpPr/>
          <p:nvPr/>
        </p:nvSpPr>
        <p:spPr>
          <a:xfrm>
            <a:off x="8500787" y="4076635"/>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redis</a:t>
            </a:r>
            <a:endParaRPr lang="en-GB" sz="1799" dirty="0"/>
          </a:p>
        </p:txBody>
      </p:sp>
    </p:spTree>
    <p:extLst>
      <p:ext uri="{BB962C8B-B14F-4D97-AF65-F5344CB8AC3E}">
        <p14:creationId xmlns:p14="http://schemas.microsoft.com/office/powerpoint/2010/main" val="69500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 calcmode="lin" valueType="num">
                                      <p:cBhvr additive="base">
                                        <p:cTn id="27" dur="500" fill="hold"/>
                                        <p:tgtEl>
                                          <p:spTgt spid="20">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20">
                                            <p:txEl>
                                              <p:pRg st="2" end="2"/>
                                            </p:txEl>
                                          </p:spTgt>
                                        </p:tgtEl>
                                        <p:attrNameLst>
                                          <p:attrName>style.visibility</p:attrName>
                                        </p:attrNameLst>
                                      </p:cBhvr>
                                      <p:to>
                                        <p:strVal val="visible"/>
                                      </p:to>
                                    </p:set>
                                    <p:anim calcmode="lin" valueType="num">
                                      <p:cBhvr additive="base">
                                        <p:cTn id="42" dur="5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0">
                                            <p:txEl>
                                              <p:pRg st="3" end="3"/>
                                            </p:txEl>
                                          </p:spTgt>
                                        </p:tgtEl>
                                        <p:attrNameLst>
                                          <p:attrName>style.visibility</p:attrName>
                                        </p:attrNameLst>
                                      </p:cBhvr>
                                      <p:to>
                                        <p:strVal val="visible"/>
                                      </p:to>
                                    </p:set>
                                    <p:anim calcmode="lin" valueType="num">
                                      <p:cBhvr additive="base">
                                        <p:cTn id="57" dur="500" fill="hold"/>
                                        <p:tgtEl>
                                          <p:spTgt spid="20">
                                            <p:txEl>
                                              <p:pRg st="3" end="3"/>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20">
                                            <p:txEl>
                                              <p:pRg st="4" end="4"/>
                                            </p:txEl>
                                          </p:spTgt>
                                        </p:tgtEl>
                                        <p:attrNameLst>
                                          <p:attrName>style.visibility</p:attrName>
                                        </p:attrNameLst>
                                      </p:cBhvr>
                                      <p:to>
                                        <p:strVal val="visible"/>
                                      </p:to>
                                    </p:set>
                                    <p:anim calcmode="lin" valueType="num">
                                      <p:cBhvr additive="base">
                                        <p:cTn id="72" dur="500" fill="hold"/>
                                        <p:tgtEl>
                                          <p:spTgt spid="20">
                                            <p:txEl>
                                              <p:pRg st="4" end="4"/>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1+#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1000"/>
                                        <p:tgtEl>
                                          <p:spTgt spid="19"/>
                                        </p:tgtEl>
                                      </p:cBhvr>
                                    </p:animEffect>
                                    <p:anim calcmode="lin" valueType="num">
                                      <p:cBhvr>
                                        <p:cTn id="94" dur="1000" fill="hold"/>
                                        <p:tgtEl>
                                          <p:spTgt spid="19"/>
                                        </p:tgtEl>
                                        <p:attrNameLst>
                                          <p:attrName>ppt_x</p:attrName>
                                        </p:attrNameLst>
                                      </p:cBhvr>
                                      <p:tavLst>
                                        <p:tav tm="0">
                                          <p:val>
                                            <p:strVal val="#ppt_x"/>
                                          </p:val>
                                        </p:tav>
                                        <p:tav tm="100000">
                                          <p:val>
                                            <p:strVal val="#ppt_x"/>
                                          </p:val>
                                        </p:tav>
                                      </p:tavLst>
                                    </p:anim>
                                    <p:anim calcmode="lin" valueType="num">
                                      <p:cBhvr>
                                        <p:cTn id="9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2" grpId="0" animBg="1"/>
      <p:bldP spid="13" grpId="0" animBg="1"/>
      <p:bldP spid="14" grpId="0" animBg="1"/>
      <p:bldP spid="16" grpId="0" animBg="1"/>
      <p:bldP spid="18" grpId="0" animBg="1"/>
      <p:bldP spid="19" grpId="0" animBg="1"/>
      <p:bldP spid="21" grpId="0" animBg="1"/>
      <p:bldP spid="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A5A1052-A5DF-4B44-B27E-E5C81E6536AB}"/>
              </a:ext>
            </a:extLst>
          </p:cNvPr>
          <p:cNvSpPr/>
          <p:nvPr/>
        </p:nvSpPr>
        <p:spPr>
          <a:xfrm>
            <a:off x="927159" y="200189"/>
            <a:ext cx="7291633" cy="60627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1799" dirty="0"/>
              <a:t>Bare metal or VM</a:t>
            </a:r>
          </a:p>
        </p:txBody>
      </p:sp>
      <p:sp>
        <p:nvSpPr>
          <p:cNvPr id="2" name="Title 1">
            <a:extLst>
              <a:ext uri="{FF2B5EF4-FFF2-40B4-BE49-F238E27FC236}">
                <a16:creationId xmlns:a16="http://schemas.microsoft.com/office/drawing/2014/main" id="{A6674C4C-E275-4F53-B33E-45501E5E8EB3}"/>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22C05358-B0EA-4AE5-B07E-161CFB17423E}"/>
              </a:ext>
            </a:extLst>
          </p:cNvPr>
          <p:cNvSpPr>
            <a:spLocks noGrp="1"/>
          </p:cNvSpPr>
          <p:nvPr>
            <p:ph idx="1"/>
          </p:nvPr>
        </p:nvSpPr>
        <p:spPr/>
        <p:txBody>
          <a:bodyPr/>
          <a:lstStyle/>
          <a:p>
            <a:endParaRPr lang="en-GB" dirty="0"/>
          </a:p>
        </p:txBody>
      </p:sp>
      <p:sp>
        <p:nvSpPr>
          <p:cNvPr id="4" name="Rectangle: Rounded Corners 3">
            <a:extLst>
              <a:ext uri="{FF2B5EF4-FFF2-40B4-BE49-F238E27FC236}">
                <a16:creationId xmlns:a16="http://schemas.microsoft.com/office/drawing/2014/main" id="{4298E4B0-433F-4005-B867-2E9CD0BF702F}"/>
              </a:ext>
            </a:extLst>
          </p:cNvPr>
          <p:cNvSpPr/>
          <p:nvPr/>
        </p:nvSpPr>
        <p:spPr>
          <a:xfrm>
            <a:off x="1581370" y="2951340"/>
            <a:ext cx="6130517" cy="1057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Docker Engine</a:t>
            </a:r>
          </a:p>
        </p:txBody>
      </p:sp>
      <p:sp>
        <p:nvSpPr>
          <p:cNvPr id="5" name="Rectangle: Rounded Corners 4">
            <a:extLst>
              <a:ext uri="{FF2B5EF4-FFF2-40B4-BE49-F238E27FC236}">
                <a16:creationId xmlns:a16="http://schemas.microsoft.com/office/drawing/2014/main" id="{822E6782-54CA-4355-B5CB-93457D4B70B4}"/>
              </a:ext>
            </a:extLst>
          </p:cNvPr>
          <p:cNvSpPr/>
          <p:nvPr/>
        </p:nvSpPr>
        <p:spPr>
          <a:xfrm>
            <a:off x="1581370" y="4076637"/>
            <a:ext cx="6130517" cy="1057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799" dirty="0"/>
              <a:t>Linux OS</a:t>
            </a:r>
          </a:p>
        </p:txBody>
      </p:sp>
      <p:sp>
        <p:nvSpPr>
          <p:cNvPr id="6" name="Rectangle: Rounded Corners 5">
            <a:extLst>
              <a:ext uri="{FF2B5EF4-FFF2-40B4-BE49-F238E27FC236}">
                <a16:creationId xmlns:a16="http://schemas.microsoft.com/office/drawing/2014/main" id="{0E1CB40E-7B1E-4D56-AEAB-139908D96B53}"/>
              </a:ext>
            </a:extLst>
          </p:cNvPr>
          <p:cNvSpPr/>
          <p:nvPr/>
        </p:nvSpPr>
        <p:spPr>
          <a:xfrm>
            <a:off x="1581370"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7" name="Rectangle: Rounded Corners 6">
            <a:extLst>
              <a:ext uri="{FF2B5EF4-FFF2-40B4-BE49-F238E27FC236}">
                <a16:creationId xmlns:a16="http://schemas.microsoft.com/office/drawing/2014/main" id="{5EA16258-CE55-436B-AFEF-DC1363DFF0A2}"/>
              </a:ext>
            </a:extLst>
          </p:cNvPr>
          <p:cNvSpPr/>
          <p:nvPr/>
        </p:nvSpPr>
        <p:spPr>
          <a:xfrm>
            <a:off x="2925174"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0" name="Rectangle: Rounded Corners 9">
            <a:extLst>
              <a:ext uri="{FF2B5EF4-FFF2-40B4-BE49-F238E27FC236}">
                <a16:creationId xmlns:a16="http://schemas.microsoft.com/office/drawing/2014/main" id="{C206D340-0C6E-4440-A22A-87389F825CFA}"/>
              </a:ext>
            </a:extLst>
          </p:cNvPr>
          <p:cNvSpPr/>
          <p:nvPr/>
        </p:nvSpPr>
        <p:spPr>
          <a:xfrm>
            <a:off x="4268978"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1" name="Rectangle: Rounded Corners 10">
            <a:extLst>
              <a:ext uri="{FF2B5EF4-FFF2-40B4-BE49-F238E27FC236}">
                <a16:creationId xmlns:a16="http://schemas.microsoft.com/office/drawing/2014/main" id="{A1849B0B-5FFB-4A6D-89F1-EC3794F0639E}"/>
              </a:ext>
            </a:extLst>
          </p:cNvPr>
          <p:cNvSpPr/>
          <p:nvPr/>
        </p:nvSpPr>
        <p:spPr>
          <a:xfrm>
            <a:off x="3085837"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2" name="Rectangle: Rounded Corners 11">
            <a:extLst>
              <a:ext uri="{FF2B5EF4-FFF2-40B4-BE49-F238E27FC236}">
                <a16:creationId xmlns:a16="http://schemas.microsoft.com/office/drawing/2014/main" id="{67D726C7-D8AB-4EA2-ABFD-EFF81C1EA20B}"/>
              </a:ext>
            </a:extLst>
          </p:cNvPr>
          <p:cNvSpPr/>
          <p:nvPr/>
        </p:nvSpPr>
        <p:spPr>
          <a:xfrm>
            <a:off x="1742033"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3" name="Rectangle: Rounded Corners 12">
            <a:extLst>
              <a:ext uri="{FF2B5EF4-FFF2-40B4-BE49-F238E27FC236}">
                <a16:creationId xmlns:a16="http://schemas.microsoft.com/office/drawing/2014/main" id="{4405783F-271C-4DED-80E7-93BA654C4B0B}"/>
              </a:ext>
            </a:extLst>
          </p:cNvPr>
          <p:cNvSpPr/>
          <p:nvPr/>
        </p:nvSpPr>
        <p:spPr>
          <a:xfrm>
            <a:off x="4429641"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nginx</a:t>
            </a:r>
            <a:endParaRPr lang="en-GB" sz="1600" dirty="0"/>
          </a:p>
        </p:txBody>
      </p:sp>
      <p:sp>
        <p:nvSpPr>
          <p:cNvPr id="16" name="Rectangle: Rounded Corners 15">
            <a:extLst>
              <a:ext uri="{FF2B5EF4-FFF2-40B4-BE49-F238E27FC236}">
                <a16:creationId xmlns:a16="http://schemas.microsoft.com/office/drawing/2014/main" id="{89A13795-4F54-4BFE-A956-59B3AF8A722E}"/>
              </a:ext>
            </a:extLst>
          </p:cNvPr>
          <p:cNvSpPr/>
          <p:nvPr/>
        </p:nvSpPr>
        <p:spPr>
          <a:xfrm>
            <a:off x="5627584" y="742129"/>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8" name="Rectangle: Rounded Corners 17">
            <a:extLst>
              <a:ext uri="{FF2B5EF4-FFF2-40B4-BE49-F238E27FC236}">
                <a16:creationId xmlns:a16="http://schemas.microsoft.com/office/drawing/2014/main" id="{C30D2674-409E-491F-88A4-EF4D8DF7FAD5}"/>
              </a:ext>
            </a:extLst>
          </p:cNvPr>
          <p:cNvSpPr/>
          <p:nvPr/>
        </p:nvSpPr>
        <p:spPr>
          <a:xfrm>
            <a:off x="5776130" y="867347"/>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redis</a:t>
            </a:r>
            <a:endParaRPr lang="en-GB" sz="1600" dirty="0"/>
          </a:p>
        </p:txBody>
      </p:sp>
      <p:sp>
        <p:nvSpPr>
          <p:cNvPr id="19" name="Rectangle: Rounded Corners 18">
            <a:extLst>
              <a:ext uri="{FF2B5EF4-FFF2-40B4-BE49-F238E27FC236}">
                <a16:creationId xmlns:a16="http://schemas.microsoft.com/office/drawing/2014/main" id="{34885642-EB77-4642-BE8B-CE9948929631}"/>
              </a:ext>
            </a:extLst>
          </p:cNvPr>
          <p:cNvSpPr/>
          <p:nvPr/>
        </p:nvSpPr>
        <p:spPr>
          <a:xfrm>
            <a:off x="5627584" y="2559186"/>
            <a:ext cx="1269428" cy="257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000" dirty="0"/>
              <a:t>Copy on Write Layer</a:t>
            </a:r>
          </a:p>
        </p:txBody>
      </p:sp>
      <p:sp>
        <p:nvSpPr>
          <p:cNvPr id="22" name="Rectangle: Rounded Corners 21">
            <a:extLst>
              <a:ext uri="{FF2B5EF4-FFF2-40B4-BE49-F238E27FC236}">
                <a16:creationId xmlns:a16="http://schemas.microsoft.com/office/drawing/2014/main" id="{CB57A62D-04F3-4B86-93B3-2C5D0F010EA8}"/>
              </a:ext>
            </a:extLst>
          </p:cNvPr>
          <p:cNvSpPr/>
          <p:nvPr/>
        </p:nvSpPr>
        <p:spPr>
          <a:xfrm>
            <a:off x="5620909" y="2202019"/>
            <a:ext cx="1269428" cy="2572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dirty="0"/>
              <a:t>/data</a:t>
            </a:r>
          </a:p>
        </p:txBody>
      </p:sp>
      <p:sp>
        <p:nvSpPr>
          <p:cNvPr id="8" name="Rectangle: Rounded Corners 7">
            <a:extLst>
              <a:ext uri="{FF2B5EF4-FFF2-40B4-BE49-F238E27FC236}">
                <a16:creationId xmlns:a16="http://schemas.microsoft.com/office/drawing/2014/main" id="{F03B8C4C-6228-40C5-8393-1CB43D768AF7}"/>
              </a:ext>
            </a:extLst>
          </p:cNvPr>
          <p:cNvSpPr/>
          <p:nvPr/>
        </p:nvSpPr>
        <p:spPr bwMode="auto">
          <a:xfrm>
            <a:off x="5967840" y="3191283"/>
            <a:ext cx="1481490" cy="492069"/>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volume</a:t>
            </a:r>
          </a:p>
        </p:txBody>
      </p:sp>
      <p:sp>
        <p:nvSpPr>
          <p:cNvPr id="23" name="Rectangle: Rounded Corners 22">
            <a:extLst>
              <a:ext uri="{FF2B5EF4-FFF2-40B4-BE49-F238E27FC236}">
                <a16:creationId xmlns:a16="http://schemas.microsoft.com/office/drawing/2014/main" id="{80C935C8-0783-48C0-9657-58A4739E729C}"/>
              </a:ext>
            </a:extLst>
          </p:cNvPr>
          <p:cNvSpPr/>
          <p:nvPr/>
        </p:nvSpPr>
        <p:spPr bwMode="auto">
          <a:xfrm>
            <a:off x="8950451" y="1432539"/>
            <a:ext cx="723347"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local </a:t>
            </a:r>
            <a:r>
              <a:rPr lang="en-GB" sz="1200" b="1" dirty="0" err="1">
                <a:solidFill>
                  <a:srgbClr val="FFFFFF"/>
                </a:solidFill>
              </a:rPr>
              <a:t>dir</a:t>
            </a:r>
            <a:endParaRPr lang="en-GB" sz="1200" b="1" dirty="0">
              <a:solidFill>
                <a:srgbClr val="FFFFFF"/>
              </a:solidFill>
            </a:endParaRPr>
          </a:p>
        </p:txBody>
      </p:sp>
      <p:sp>
        <p:nvSpPr>
          <p:cNvPr id="24" name="Rectangle: Rounded Corners 23">
            <a:extLst>
              <a:ext uri="{FF2B5EF4-FFF2-40B4-BE49-F238E27FC236}">
                <a16:creationId xmlns:a16="http://schemas.microsoft.com/office/drawing/2014/main" id="{A27232D4-D57C-4D7A-8767-AE1F7E3FC6F0}"/>
              </a:ext>
            </a:extLst>
          </p:cNvPr>
          <p:cNvSpPr/>
          <p:nvPr/>
        </p:nvSpPr>
        <p:spPr bwMode="auto">
          <a:xfrm>
            <a:off x="8943263" y="1999562"/>
            <a:ext cx="72003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nfs</a:t>
            </a:r>
            <a:endParaRPr lang="en-GB" sz="1200" b="1" dirty="0">
              <a:solidFill>
                <a:srgbClr val="FFFFFF"/>
              </a:solidFill>
            </a:endParaRPr>
          </a:p>
        </p:txBody>
      </p:sp>
      <p:cxnSp>
        <p:nvCxnSpPr>
          <p:cNvPr id="25" name="Straight Arrow Connector 24">
            <a:extLst>
              <a:ext uri="{FF2B5EF4-FFF2-40B4-BE49-F238E27FC236}">
                <a16:creationId xmlns:a16="http://schemas.microsoft.com/office/drawing/2014/main" id="{96A1CE35-30AC-43BE-8161-A968E5AE571C}"/>
              </a:ext>
            </a:extLst>
          </p:cNvPr>
          <p:cNvCxnSpPr>
            <a:cxnSpLocks/>
            <a:endCxn id="22" idx="3"/>
          </p:cNvCxnSpPr>
          <p:nvPr/>
        </p:nvCxnSpPr>
        <p:spPr>
          <a:xfrm flipH="1" flipV="1">
            <a:off x="6890337" y="2330645"/>
            <a:ext cx="210742" cy="860638"/>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80E09C-22B7-4503-905E-8B592006A32D}"/>
              </a:ext>
            </a:extLst>
          </p:cNvPr>
          <p:cNvCxnSpPr>
            <a:cxnSpLocks/>
          </p:cNvCxnSpPr>
          <p:nvPr/>
        </p:nvCxnSpPr>
        <p:spPr>
          <a:xfrm flipH="1">
            <a:off x="7390558" y="1653175"/>
            <a:ext cx="1504469" cy="159081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C8AB76-1DEA-4FD6-98AF-116ED1595D2D}"/>
              </a:ext>
            </a:extLst>
          </p:cNvPr>
          <p:cNvCxnSpPr>
            <a:cxnSpLocks/>
            <a:stCxn id="24" idx="1"/>
            <a:endCxn id="8" idx="3"/>
          </p:cNvCxnSpPr>
          <p:nvPr/>
        </p:nvCxnSpPr>
        <p:spPr>
          <a:xfrm flipH="1">
            <a:off x="7449330" y="2245596"/>
            <a:ext cx="1493932" cy="1191722"/>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391C21E7-F8A0-4205-95B2-91EE7F206EDA}"/>
              </a:ext>
            </a:extLst>
          </p:cNvPr>
          <p:cNvSpPr/>
          <p:nvPr/>
        </p:nvSpPr>
        <p:spPr bwMode="auto">
          <a:xfrm>
            <a:off x="8934046" y="2566584"/>
            <a:ext cx="739751"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EBS</a:t>
            </a:r>
          </a:p>
        </p:txBody>
      </p:sp>
      <p:cxnSp>
        <p:nvCxnSpPr>
          <p:cNvPr id="40" name="Straight Arrow Connector 39">
            <a:extLst>
              <a:ext uri="{FF2B5EF4-FFF2-40B4-BE49-F238E27FC236}">
                <a16:creationId xmlns:a16="http://schemas.microsoft.com/office/drawing/2014/main" id="{7DE7CE08-7111-4312-9968-FF209F9AC6AC}"/>
              </a:ext>
            </a:extLst>
          </p:cNvPr>
          <p:cNvCxnSpPr>
            <a:cxnSpLocks/>
            <a:stCxn id="39" idx="1"/>
            <a:endCxn id="8" idx="3"/>
          </p:cNvCxnSpPr>
          <p:nvPr/>
        </p:nvCxnSpPr>
        <p:spPr>
          <a:xfrm flipH="1">
            <a:off x="7449331" y="2812619"/>
            <a:ext cx="1484716" cy="62469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3D74B7A3-C835-44BC-A0DB-28305370D02C}"/>
              </a:ext>
            </a:extLst>
          </p:cNvPr>
          <p:cNvSpPr/>
          <p:nvPr/>
        </p:nvSpPr>
        <p:spPr bwMode="auto">
          <a:xfrm>
            <a:off x="8913043" y="3132859"/>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flocker</a:t>
            </a:r>
            <a:endParaRPr lang="en-GB" sz="1200" b="1" dirty="0">
              <a:solidFill>
                <a:srgbClr val="FFFFFF"/>
              </a:solidFill>
            </a:endParaRPr>
          </a:p>
        </p:txBody>
      </p:sp>
      <p:cxnSp>
        <p:nvCxnSpPr>
          <p:cNvPr id="46" name="Straight Arrow Connector 45">
            <a:extLst>
              <a:ext uri="{FF2B5EF4-FFF2-40B4-BE49-F238E27FC236}">
                <a16:creationId xmlns:a16="http://schemas.microsoft.com/office/drawing/2014/main" id="{3BFDD666-F1DC-4CB1-B1C4-60A681AAAA37}"/>
              </a:ext>
            </a:extLst>
          </p:cNvPr>
          <p:cNvCxnSpPr>
            <a:cxnSpLocks/>
            <a:stCxn id="45" idx="1"/>
          </p:cNvCxnSpPr>
          <p:nvPr/>
        </p:nvCxnSpPr>
        <p:spPr>
          <a:xfrm flipH="1">
            <a:off x="7448267" y="3378893"/>
            <a:ext cx="1464776" cy="58424"/>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F7951E8-5C73-4620-BD62-B807534C5F9A}"/>
              </a:ext>
            </a:extLst>
          </p:cNvPr>
          <p:cNvSpPr txBox="1"/>
          <p:nvPr/>
        </p:nvSpPr>
        <p:spPr>
          <a:xfrm>
            <a:off x="8536510" y="4609849"/>
            <a:ext cx="2481297" cy="1088288"/>
          </a:xfrm>
          <a:prstGeom prst="rect">
            <a:avLst/>
          </a:prstGeom>
          <a:noFill/>
        </p:spPr>
        <p:txBody>
          <a:bodyPr wrap="square" lIns="0" tIns="0" rIns="0" bIns="0" rtlCol="0">
            <a:noAutofit/>
          </a:bodyPr>
          <a:lstStyle/>
          <a:p>
            <a:pPr marL="285664" indent="-285664">
              <a:lnSpc>
                <a:spcPct val="90000"/>
              </a:lnSpc>
              <a:buFont typeface="Arial" panose="020B0604020202020204" pitchFamily="34" charset="0"/>
              <a:buChar char="•"/>
            </a:pPr>
            <a:r>
              <a:rPr lang="en-GB" sz="1799" dirty="0"/>
              <a:t>Volumes are provided by volume drivers</a:t>
            </a:r>
            <a:br>
              <a:rPr lang="en-GB" sz="1799" dirty="0"/>
            </a:br>
            <a:endParaRPr lang="en-GB" sz="1799" dirty="0"/>
          </a:p>
          <a:p>
            <a:pPr marL="285664" indent="-285664">
              <a:lnSpc>
                <a:spcPct val="90000"/>
              </a:lnSpc>
              <a:buFont typeface="Arial" panose="020B0604020202020204" pitchFamily="34" charset="0"/>
              <a:buChar char="•"/>
            </a:pPr>
            <a:r>
              <a:rPr lang="en-GB" sz="1799" dirty="0"/>
              <a:t>EBS, </a:t>
            </a:r>
            <a:r>
              <a:rPr lang="en-GB" sz="1799" dirty="0" err="1"/>
              <a:t>flocker</a:t>
            </a:r>
            <a:r>
              <a:rPr lang="en-GB" sz="1799" dirty="0"/>
              <a:t>, </a:t>
            </a:r>
            <a:r>
              <a:rPr lang="en-GB" sz="1799" dirty="0" err="1"/>
              <a:t>vDVS</a:t>
            </a:r>
            <a:r>
              <a:rPr lang="en-GB" sz="1799" dirty="0"/>
              <a:t> etc require 3</a:t>
            </a:r>
            <a:r>
              <a:rPr lang="en-GB" sz="1799" baseline="30000" dirty="0"/>
              <a:t>rd</a:t>
            </a:r>
            <a:r>
              <a:rPr lang="en-GB" sz="1799" dirty="0"/>
              <a:t> party volume drivers</a:t>
            </a:r>
          </a:p>
          <a:p>
            <a:pPr>
              <a:lnSpc>
                <a:spcPct val="90000"/>
              </a:lnSpc>
            </a:pPr>
            <a:endParaRPr lang="en-GB" sz="1799" dirty="0"/>
          </a:p>
        </p:txBody>
      </p:sp>
      <p:sp>
        <p:nvSpPr>
          <p:cNvPr id="71" name="Rectangle: Rounded Corners 70">
            <a:extLst>
              <a:ext uri="{FF2B5EF4-FFF2-40B4-BE49-F238E27FC236}">
                <a16:creationId xmlns:a16="http://schemas.microsoft.com/office/drawing/2014/main" id="{F14F69F7-2F5A-4C20-83BA-E065D68BA8A4}"/>
              </a:ext>
            </a:extLst>
          </p:cNvPr>
          <p:cNvSpPr/>
          <p:nvPr/>
        </p:nvSpPr>
        <p:spPr bwMode="auto">
          <a:xfrm>
            <a:off x="8898289" y="3692794"/>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vDVS</a:t>
            </a:r>
            <a:endParaRPr lang="en-GB" sz="1200" b="1" dirty="0">
              <a:solidFill>
                <a:srgbClr val="FFFFFF"/>
              </a:solidFill>
            </a:endParaRPr>
          </a:p>
        </p:txBody>
      </p:sp>
      <p:cxnSp>
        <p:nvCxnSpPr>
          <p:cNvPr id="73" name="Straight Arrow Connector 72">
            <a:extLst>
              <a:ext uri="{FF2B5EF4-FFF2-40B4-BE49-F238E27FC236}">
                <a16:creationId xmlns:a16="http://schemas.microsoft.com/office/drawing/2014/main" id="{A312C7C6-33B8-4B77-B345-AB39E4FB264E}"/>
              </a:ext>
            </a:extLst>
          </p:cNvPr>
          <p:cNvCxnSpPr>
            <a:cxnSpLocks/>
            <a:endCxn id="8" idx="3"/>
          </p:cNvCxnSpPr>
          <p:nvPr/>
        </p:nvCxnSpPr>
        <p:spPr>
          <a:xfrm flipH="1" flipV="1">
            <a:off x="7449331" y="3437318"/>
            <a:ext cx="1445696" cy="50150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046B365E-CAE2-4B92-B5EE-BD3851855300}"/>
              </a:ext>
            </a:extLst>
          </p:cNvPr>
          <p:cNvSpPr/>
          <p:nvPr/>
        </p:nvSpPr>
        <p:spPr bwMode="auto">
          <a:xfrm>
            <a:off x="10579124" y="3683352"/>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VMDK</a:t>
            </a:r>
          </a:p>
        </p:txBody>
      </p:sp>
      <p:cxnSp>
        <p:nvCxnSpPr>
          <p:cNvPr id="77" name="Straight Arrow Connector 76">
            <a:extLst>
              <a:ext uri="{FF2B5EF4-FFF2-40B4-BE49-F238E27FC236}">
                <a16:creationId xmlns:a16="http://schemas.microsoft.com/office/drawing/2014/main" id="{13BDBAD0-5E5B-4AED-8666-EDB90034304A}"/>
              </a:ext>
            </a:extLst>
          </p:cNvPr>
          <p:cNvCxnSpPr>
            <a:cxnSpLocks/>
            <a:stCxn id="76" idx="1"/>
            <a:endCxn id="71" idx="3"/>
          </p:cNvCxnSpPr>
          <p:nvPr/>
        </p:nvCxnSpPr>
        <p:spPr>
          <a:xfrm flipH="1">
            <a:off x="9648542" y="3929386"/>
            <a:ext cx="930582" cy="9442"/>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8ED09F1-77E9-40EC-B05A-F66B3CA7B39A}"/>
              </a:ext>
            </a:extLst>
          </p:cNvPr>
          <p:cNvSpPr txBox="1"/>
          <p:nvPr/>
        </p:nvSpPr>
        <p:spPr>
          <a:xfrm>
            <a:off x="8054588" y="165298"/>
            <a:ext cx="3925625" cy="784422"/>
          </a:xfrm>
          <a:prstGeom prst="rect">
            <a:avLst/>
          </a:prstGeom>
          <a:noFill/>
        </p:spPr>
        <p:txBody>
          <a:bodyPr wrap="square" lIns="0" tIns="0" rIns="0" bIns="0" rtlCol="0">
            <a:noAutofit/>
          </a:bodyPr>
          <a:lstStyle/>
          <a:p>
            <a:pPr>
              <a:lnSpc>
                <a:spcPct val="90000"/>
              </a:lnSpc>
            </a:pPr>
            <a:r>
              <a:rPr lang="en-GB" sz="1600" b="1" dirty="0">
                <a:latin typeface="Courier New" panose="02070309020205020404" pitchFamily="49" charset="0"/>
                <a:cs typeface="Courier New" panose="02070309020205020404" pitchFamily="49" charset="0"/>
              </a:rPr>
              <a:t>docker volume create –-driver=… </a:t>
            </a:r>
          </a:p>
          <a:p>
            <a:pPr>
              <a:lnSpc>
                <a:spcPct val="90000"/>
              </a:lnSpc>
            </a:pPr>
            <a:r>
              <a:rPr lang="en-GB" sz="1600" b="1" dirty="0">
                <a:latin typeface="Courier New" panose="02070309020205020404" pitchFamily="49" charset="0"/>
                <a:cs typeface="Courier New" panose="02070309020205020404" pitchFamily="49" charset="0"/>
              </a:rPr>
              <a:t>docker run –v volume:/data </a:t>
            </a:r>
            <a:r>
              <a:rPr lang="en-GB" sz="1600" b="1" dirty="0" err="1">
                <a:latin typeface="Courier New" panose="02070309020205020404" pitchFamily="49" charset="0"/>
                <a:cs typeface="Courier New" panose="02070309020205020404" pitchFamily="49" charset="0"/>
              </a:rPr>
              <a:t>redis</a:t>
            </a:r>
            <a:endParaRPr lang="en-GB"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396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 calcmode="lin" valueType="num">
                                      <p:cBhvr additive="base">
                                        <p:cTn id="7" dur="500" fill="hold"/>
                                        <p:tgtEl>
                                          <p:spTgt spid="8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wipe(left)">
                                      <p:cBhvr>
                                        <p:cTn id="48" dur="500"/>
                                        <p:tgtEl>
                                          <p:spTgt spid="71"/>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barn(inVertical)">
                                      <p:cBhvr>
                                        <p:cTn id="61" dur="500"/>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80">
                                            <p:txEl>
                                              <p:pRg st="1" end="1"/>
                                            </p:txEl>
                                          </p:spTgt>
                                        </p:tgtEl>
                                        <p:attrNameLst>
                                          <p:attrName>style.visibility</p:attrName>
                                        </p:attrNameLst>
                                      </p:cBhvr>
                                      <p:to>
                                        <p:strVal val="visible"/>
                                      </p:to>
                                    </p:set>
                                    <p:anim calcmode="lin" valueType="num">
                                      <p:cBhvr additive="base">
                                        <p:cTn id="66" dur="500" fill="hold"/>
                                        <p:tgtEl>
                                          <p:spTgt spid="80">
                                            <p:txEl>
                                              <p:pRg st="1" end="1"/>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arn(inVertical)">
                                      <p:cBhvr>
                                        <p:cTn id="72" dur="500"/>
                                        <p:tgtEl>
                                          <p:spTgt spid="25"/>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P spid="23" grpId="0" animBg="1"/>
      <p:bldP spid="24" grpId="0" animBg="1"/>
      <p:bldP spid="39" grpId="0" animBg="1"/>
      <p:bldP spid="45" grpId="0" animBg="1"/>
      <p:bldP spid="62" grpId="0"/>
      <p:bldP spid="71" grpId="0" animBg="1"/>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FE4A-31DC-4EBC-AD3E-FE1A65CB207C}"/>
              </a:ext>
            </a:extLst>
          </p:cNvPr>
          <p:cNvSpPr>
            <a:spLocks noGrp="1"/>
          </p:cNvSpPr>
          <p:nvPr>
            <p:ph type="title"/>
          </p:nvPr>
        </p:nvSpPr>
        <p:spPr/>
        <p:txBody>
          <a:bodyPr/>
          <a:lstStyle/>
          <a:p>
            <a:r>
              <a:rPr lang="en-GB" dirty="0"/>
              <a:t>Scale Out Needs Storage Orchestration</a:t>
            </a:r>
          </a:p>
        </p:txBody>
      </p:sp>
      <p:sp>
        <p:nvSpPr>
          <p:cNvPr id="3" name="Content Placeholder 2">
            <a:extLst>
              <a:ext uri="{FF2B5EF4-FFF2-40B4-BE49-F238E27FC236}">
                <a16:creationId xmlns:a16="http://schemas.microsoft.com/office/drawing/2014/main" id="{D5BD7D37-20B3-460C-8979-2A14C3558DD5}"/>
              </a:ext>
            </a:extLst>
          </p:cNvPr>
          <p:cNvSpPr>
            <a:spLocks noGrp="1"/>
          </p:cNvSpPr>
          <p:nvPr>
            <p:ph idx="1"/>
          </p:nvPr>
        </p:nvSpPr>
        <p:spPr>
          <a:xfrm>
            <a:off x="609442" y="1232410"/>
            <a:ext cx="10969943" cy="4580461"/>
          </a:xfrm>
        </p:spPr>
        <p:txBody>
          <a:bodyPr/>
          <a:lstStyle/>
          <a:p>
            <a:r>
              <a:rPr lang="en-GB" dirty="0"/>
              <a:t>Volume definitions local to each host</a:t>
            </a:r>
          </a:p>
          <a:p>
            <a:r>
              <a:rPr lang="en-GB" dirty="0"/>
              <a:t>Volume drivers need to be present on each host</a:t>
            </a:r>
          </a:p>
          <a:p>
            <a:r>
              <a:rPr lang="en-GB" dirty="0"/>
              <a:t>Containers need to be able to live and die – containers themselves best to be ephemeral</a:t>
            </a:r>
          </a:p>
          <a:p>
            <a:endParaRPr lang="en-GB" dirty="0"/>
          </a:p>
        </p:txBody>
      </p:sp>
      <p:grpSp>
        <p:nvGrpSpPr>
          <p:cNvPr id="17" name="Group 16">
            <a:extLst>
              <a:ext uri="{FF2B5EF4-FFF2-40B4-BE49-F238E27FC236}">
                <a16:creationId xmlns:a16="http://schemas.microsoft.com/office/drawing/2014/main" id="{6F70ACA1-6A6B-4ED2-AA60-1FD5FFC4122E}"/>
              </a:ext>
            </a:extLst>
          </p:cNvPr>
          <p:cNvGrpSpPr/>
          <p:nvPr/>
        </p:nvGrpSpPr>
        <p:grpSpPr>
          <a:xfrm>
            <a:off x="321044" y="2835883"/>
            <a:ext cx="3815098" cy="2976988"/>
            <a:chOff x="927401" y="199348"/>
            <a:chExt cx="7293532" cy="6064287"/>
          </a:xfrm>
        </p:grpSpPr>
        <p:sp>
          <p:nvSpPr>
            <p:cNvPr id="4" name="Rectangle: Rounded Corners 3">
              <a:extLst>
                <a:ext uri="{FF2B5EF4-FFF2-40B4-BE49-F238E27FC236}">
                  <a16:creationId xmlns:a16="http://schemas.microsoft.com/office/drawing/2014/main" id="{F0453AB8-6ED6-4A2D-BDC6-616C7BCF2CDB}"/>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5" name="Rectangle: Rounded Corners 4">
              <a:extLst>
                <a:ext uri="{FF2B5EF4-FFF2-40B4-BE49-F238E27FC236}">
                  <a16:creationId xmlns:a16="http://schemas.microsoft.com/office/drawing/2014/main" id="{6F37F5ED-7E5A-474D-ACE0-E5E0C8E75EF0}"/>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6" name="Rectangle: Rounded Corners 5">
              <a:extLst>
                <a:ext uri="{FF2B5EF4-FFF2-40B4-BE49-F238E27FC236}">
                  <a16:creationId xmlns:a16="http://schemas.microsoft.com/office/drawing/2014/main" id="{F364F2D9-82FC-450E-9236-005D1F2E826B}"/>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7" name="Rectangle: Rounded Corners 6">
              <a:extLst>
                <a:ext uri="{FF2B5EF4-FFF2-40B4-BE49-F238E27FC236}">
                  <a16:creationId xmlns:a16="http://schemas.microsoft.com/office/drawing/2014/main" id="{94B9304F-FF47-412C-A1BE-22D9519C3C6C}"/>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8" name="Rectangle: Rounded Corners 7">
              <a:extLst>
                <a:ext uri="{FF2B5EF4-FFF2-40B4-BE49-F238E27FC236}">
                  <a16:creationId xmlns:a16="http://schemas.microsoft.com/office/drawing/2014/main" id="{405BD6B6-9400-4E3B-BA9C-71D85C6F4B34}"/>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9" name="Rectangle: Rounded Corners 8">
              <a:extLst>
                <a:ext uri="{FF2B5EF4-FFF2-40B4-BE49-F238E27FC236}">
                  <a16:creationId xmlns:a16="http://schemas.microsoft.com/office/drawing/2014/main" id="{194CBBF4-AA51-4065-97D2-DDFA84106221}"/>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10" name="Rectangle: Rounded Corners 9">
              <a:extLst>
                <a:ext uri="{FF2B5EF4-FFF2-40B4-BE49-F238E27FC236}">
                  <a16:creationId xmlns:a16="http://schemas.microsoft.com/office/drawing/2014/main" id="{EB6862CB-5B02-40A4-84F4-554651058217}"/>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11" name="Rectangle: Rounded Corners 10">
              <a:extLst>
                <a:ext uri="{FF2B5EF4-FFF2-40B4-BE49-F238E27FC236}">
                  <a16:creationId xmlns:a16="http://schemas.microsoft.com/office/drawing/2014/main" id="{562FBBE3-A471-4CFA-AF6C-E480DA9B5C7E}"/>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12" name="Rectangle: Rounded Corners 11">
              <a:extLst>
                <a:ext uri="{FF2B5EF4-FFF2-40B4-BE49-F238E27FC236}">
                  <a16:creationId xmlns:a16="http://schemas.microsoft.com/office/drawing/2014/main" id="{16573E01-1B78-4357-B382-C1987187B93E}"/>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13" name="Rectangle: Rounded Corners 12">
              <a:extLst>
                <a:ext uri="{FF2B5EF4-FFF2-40B4-BE49-F238E27FC236}">
                  <a16:creationId xmlns:a16="http://schemas.microsoft.com/office/drawing/2014/main" id="{119992A7-93FC-433E-BFAA-0CAAB81D05E2}"/>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14" name="Rectangle: Rounded Corners 13">
              <a:extLst>
                <a:ext uri="{FF2B5EF4-FFF2-40B4-BE49-F238E27FC236}">
                  <a16:creationId xmlns:a16="http://schemas.microsoft.com/office/drawing/2014/main" id="{74F2521D-2FFB-4EDE-9C9B-03A4E83CF81A}"/>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15" name="Rectangle: Rounded Corners 14">
              <a:extLst>
                <a:ext uri="{FF2B5EF4-FFF2-40B4-BE49-F238E27FC236}">
                  <a16:creationId xmlns:a16="http://schemas.microsoft.com/office/drawing/2014/main" id="{AEA14A3D-99C0-4158-A89B-41D6212592DF}"/>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16" name="Rectangle: Rounded Corners 15">
              <a:extLst>
                <a:ext uri="{FF2B5EF4-FFF2-40B4-BE49-F238E27FC236}">
                  <a16:creationId xmlns:a16="http://schemas.microsoft.com/office/drawing/2014/main" id="{D40AA648-59DA-4097-8464-CA7F8769A8F0}"/>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grpSp>
        <p:nvGrpSpPr>
          <p:cNvPr id="18" name="Group 17">
            <a:extLst>
              <a:ext uri="{FF2B5EF4-FFF2-40B4-BE49-F238E27FC236}">
                <a16:creationId xmlns:a16="http://schemas.microsoft.com/office/drawing/2014/main" id="{C8DB065B-B045-49C7-BA34-2959B0B2D744}"/>
              </a:ext>
            </a:extLst>
          </p:cNvPr>
          <p:cNvGrpSpPr/>
          <p:nvPr/>
        </p:nvGrpSpPr>
        <p:grpSpPr>
          <a:xfrm>
            <a:off x="4242168" y="2835883"/>
            <a:ext cx="3815098" cy="2976988"/>
            <a:chOff x="927401" y="199348"/>
            <a:chExt cx="7293532" cy="6064287"/>
          </a:xfrm>
        </p:grpSpPr>
        <p:sp>
          <p:nvSpPr>
            <p:cNvPr id="19" name="Rectangle: Rounded Corners 18">
              <a:extLst>
                <a:ext uri="{FF2B5EF4-FFF2-40B4-BE49-F238E27FC236}">
                  <a16:creationId xmlns:a16="http://schemas.microsoft.com/office/drawing/2014/main" id="{3823FED1-5174-4296-8CA6-A2B088050FA7}"/>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20" name="Rectangle: Rounded Corners 19">
              <a:extLst>
                <a:ext uri="{FF2B5EF4-FFF2-40B4-BE49-F238E27FC236}">
                  <a16:creationId xmlns:a16="http://schemas.microsoft.com/office/drawing/2014/main" id="{C17FC3FB-4A90-4078-B384-2EEF5945163B}"/>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21" name="Rectangle: Rounded Corners 20">
              <a:extLst>
                <a:ext uri="{FF2B5EF4-FFF2-40B4-BE49-F238E27FC236}">
                  <a16:creationId xmlns:a16="http://schemas.microsoft.com/office/drawing/2014/main" id="{17C903C0-030D-4518-93E2-9B58228A10BF}"/>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22" name="Rectangle: Rounded Corners 21">
              <a:extLst>
                <a:ext uri="{FF2B5EF4-FFF2-40B4-BE49-F238E27FC236}">
                  <a16:creationId xmlns:a16="http://schemas.microsoft.com/office/drawing/2014/main" id="{A7E07E29-489B-41D2-A85C-2D2FC2BABCBF}"/>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3" name="Rectangle: Rounded Corners 22">
              <a:extLst>
                <a:ext uri="{FF2B5EF4-FFF2-40B4-BE49-F238E27FC236}">
                  <a16:creationId xmlns:a16="http://schemas.microsoft.com/office/drawing/2014/main" id="{1064933F-43E0-4FD6-948E-5F09FFDA169E}"/>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4" name="Rectangle: Rounded Corners 23">
              <a:extLst>
                <a:ext uri="{FF2B5EF4-FFF2-40B4-BE49-F238E27FC236}">
                  <a16:creationId xmlns:a16="http://schemas.microsoft.com/office/drawing/2014/main" id="{989CD328-9756-4596-8B3C-D20669A839FB}"/>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5" name="Rectangle: Rounded Corners 24">
              <a:extLst>
                <a:ext uri="{FF2B5EF4-FFF2-40B4-BE49-F238E27FC236}">
                  <a16:creationId xmlns:a16="http://schemas.microsoft.com/office/drawing/2014/main" id="{ABBF0842-2097-434B-BEFA-35A937CB0B84}"/>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26" name="Rectangle: Rounded Corners 25">
              <a:extLst>
                <a:ext uri="{FF2B5EF4-FFF2-40B4-BE49-F238E27FC236}">
                  <a16:creationId xmlns:a16="http://schemas.microsoft.com/office/drawing/2014/main" id="{4C923B69-5477-4295-BD22-8E51FF0ADB7D}"/>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27" name="Rectangle: Rounded Corners 26">
              <a:extLst>
                <a:ext uri="{FF2B5EF4-FFF2-40B4-BE49-F238E27FC236}">
                  <a16:creationId xmlns:a16="http://schemas.microsoft.com/office/drawing/2014/main" id="{53761EEB-6D0A-4DAD-82F4-9F4804BD728B}"/>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28" name="Rectangle: Rounded Corners 27">
              <a:extLst>
                <a:ext uri="{FF2B5EF4-FFF2-40B4-BE49-F238E27FC236}">
                  <a16:creationId xmlns:a16="http://schemas.microsoft.com/office/drawing/2014/main" id="{51E84A9A-A9FB-40B0-A5B9-724C301C2FC2}"/>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9" name="Rectangle: Rounded Corners 28">
              <a:extLst>
                <a:ext uri="{FF2B5EF4-FFF2-40B4-BE49-F238E27FC236}">
                  <a16:creationId xmlns:a16="http://schemas.microsoft.com/office/drawing/2014/main" id="{B15E9C3E-98BE-4E4D-A6BF-6FF73C1F700C}"/>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30" name="Rectangle: Rounded Corners 29">
              <a:extLst>
                <a:ext uri="{FF2B5EF4-FFF2-40B4-BE49-F238E27FC236}">
                  <a16:creationId xmlns:a16="http://schemas.microsoft.com/office/drawing/2014/main" id="{C58F0F41-70D3-47C3-B119-809BB515CD79}"/>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31" name="Rectangle: Rounded Corners 30">
              <a:extLst>
                <a:ext uri="{FF2B5EF4-FFF2-40B4-BE49-F238E27FC236}">
                  <a16:creationId xmlns:a16="http://schemas.microsoft.com/office/drawing/2014/main" id="{2300C089-80F6-45CE-819F-752CC8182B99}"/>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grpSp>
        <p:nvGrpSpPr>
          <p:cNvPr id="32" name="Group 31">
            <a:extLst>
              <a:ext uri="{FF2B5EF4-FFF2-40B4-BE49-F238E27FC236}">
                <a16:creationId xmlns:a16="http://schemas.microsoft.com/office/drawing/2014/main" id="{CA4ABB00-EB4C-4D6B-B8C4-DAB5E5615E85}"/>
              </a:ext>
            </a:extLst>
          </p:cNvPr>
          <p:cNvGrpSpPr/>
          <p:nvPr/>
        </p:nvGrpSpPr>
        <p:grpSpPr>
          <a:xfrm>
            <a:off x="8183276" y="2835883"/>
            <a:ext cx="3815098" cy="2976988"/>
            <a:chOff x="927401" y="199348"/>
            <a:chExt cx="7293532" cy="6064287"/>
          </a:xfrm>
        </p:grpSpPr>
        <p:sp>
          <p:nvSpPr>
            <p:cNvPr id="33" name="Rectangle: Rounded Corners 32">
              <a:extLst>
                <a:ext uri="{FF2B5EF4-FFF2-40B4-BE49-F238E27FC236}">
                  <a16:creationId xmlns:a16="http://schemas.microsoft.com/office/drawing/2014/main" id="{61BDA034-989A-46B2-939A-95E0F8165B3A}"/>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34" name="Rectangle: Rounded Corners 33">
              <a:extLst>
                <a:ext uri="{FF2B5EF4-FFF2-40B4-BE49-F238E27FC236}">
                  <a16:creationId xmlns:a16="http://schemas.microsoft.com/office/drawing/2014/main" id="{919C3ACA-8829-476B-A429-E09E0A744166}"/>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35" name="Rectangle: Rounded Corners 34">
              <a:extLst>
                <a:ext uri="{FF2B5EF4-FFF2-40B4-BE49-F238E27FC236}">
                  <a16:creationId xmlns:a16="http://schemas.microsoft.com/office/drawing/2014/main" id="{81B19669-7737-4229-9EED-A9AA1757F8A7}"/>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36" name="Rectangle: Rounded Corners 35">
              <a:extLst>
                <a:ext uri="{FF2B5EF4-FFF2-40B4-BE49-F238E27FC236}">
                  <a16:creationId xmlns:a16="http://schemas.microsoft.com/office/drawing/2014/main" id="{6FC14AF5-3733-4511-AF02-42792E70F875}"/>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7" name="Rectangle: Rounded Corners 36">
              <a:extLst>
                <a:ext uri="{FF2B5EF4-FFF2-40B4-BE49-F238E27FC236}">
                  <a16:creationId xmlns:a16="http://schemas.microsoft.com/office/drawing/2014/main" id="{62A3D828-90FF-4646-B6DB-591FF2B09583}"/>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8" name="Rectangle: Rounded Corners 37">
              <a:extLst>
                <a:ext uri="{FF2B5EF4-FFF2-40B4-BE49-F238E27FC236}">
                  <a16:creationId xmlns:a16="http://schemas.microsoft.com/office/drawing/2014/main" id="{A390EDC8-52DF-4642-A72B-25F39D9CEBDD}"/>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9" name="Rectangle: Rounded Corners 38">
              <a:extLst>
                <a:ext uri="{FF2B5EF4-FFF2-40B4-BE49-F238E27FC236}">
                  <a16:creationId xmlns:a16="http://schemas.microsoft.com/office/drawing/2014/main" id="{24A9BEF9-4CB8-4A25-B1CA-F9E5CE617382}"/>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40" name="Rectangle: Rounded Corners 39">
              <a:extLst>
                <a:ext uri="{FF2B5EF4-FFF2-40B4-BE49-F238E27FC236}">
                  <a16:creationId xmlns:a16="http://schemas.microsoft.com/office/drawing/2014/main" id="{017F0B41-01F2-4116-A9CB-2F805BF176F4}"/>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41" name="Rectangle: Rounded Corners 40">
              <a:extLst>
                <a:ext uri="{FF2B5EF4-FFF2-40B4-BE49-F238E27FC236}">
                  <a16:creationId xmlns:a16="http://schemas.microsoft.com/office/drawing/2014/main" id="{5C0656EC-E56F-401E-A4CD-CC13DC070ABC}"/>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42" name="Rectangle: Rounded Corners 41">
              <a:extLst>
                <a:ext uri="{FF2B5EF4-FFF2-40B4-BE49-F238E27FC236}">
                  <a16:creationId xmlns:a16="http://schemas.microsoft.com/office/drawing/2014/main" id="{7F973F77-E2D4-48F9-9AC2-154353BE1827}"/>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43" name="Rectangle: Rounded Corners 42">
              <a:extLst>
                <a:ext uri="{FF2B5EF4-FFF2-40B4-BE49-F238E27FC236}">
                  <a16:creationId xmlns:a16="http://schemas.microsoft.com/office/drawing/2014/main" id="{C06B1823-A1C0-49EF-A4A5-FB3CA8ACA37B}"/>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44" name="Rectangle: Rounded Corners 43">
              <a:extLst>
                <a:ext uri="{FF2B5EF4-FFF2-40B4-BE49-F238E27FC236}">
                  <a16:creationId xmlns:a16="http://schemas.microsoft.com/office/drawing/2014/main" id="{C8402A52-4D71-4478-B184-36D169A1132B}"/>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45" name="Rectangle: Rounded Corners 44">
              <a:extLst>
                <a:ext uri="{FF2B5EF4-FFF2-40B4-BE49-F238E27FC236}">
                  <a16:creationId xmlns:a16="http://schemas.microsoft.com/office/drawing/2014/main" id="{A76FA9A6-9E55-49E9-81FA-9785461EEC21}"/>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spTree>
    <p:extLst>
      <p:ext uri="{BB962C8B-B14F-4D97-AF65-F5344CB8AC3E}">
        <p14:creationId xmlns:p14="http://schemas.microsoft.com/office/powerpoint/2010/main" val="3522244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E2D269-0DD5-489E-8F37-42DB0E679956}"/>
              </a:ext>
            </a:extLst>
          </p:cNvPr>
          <p:cNvSpPr>
            <a:spLocks noGrp="1"/>
          </p:cNvSpPr>
          <p:nvPr>
            <p:ph type="title"/>
          </p:nvPr>
        </p:nvSpPr>
        <p:spPr/>
        <p:txBody>
          <a:bodyPr/>
          <a:lstStyle/>
          <a:p>
            <a:r>
              <a:rPr lang="en-GB" dirty="0"/>
              <a:t>How Does Kubernetes Do It?</a:t>
            </a:r>
          </a:p>
        </p:txBody>
      </p:sp>
      <p:sp>
        <p:nvSpPr>
          <p:cNvPr id="8" name="Text Placeholder 7">
            <a:extLst>
              <a:ext uri="{FF2B5EF4-FFF2-40B4-BE49-F238E27FC236}">
                <a16:creationId xmlns:a16="http://schemas.microsoft.com/office/drawing/2014/main" id="{F5391788-DE5D-4114-8A76-9BA57DF4D30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439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B20B-6164-4B5F-A102-2F7F9EA76C3F}"/>
              </a:ext>
            </a:extLst>
          </p:cNvPr>
          <p:cNvSpPr>
            <a:spLocks noGrp="1"/>
          </p:cNvSpPr>
          <p:nvPr>
            <p:ph type="title"/>
          </p:nvPr>
        </p:nvSpPr>
        <p:spPr/>
        <p:txBody>
          <a:bodyPr/>
          <a:lstStyle/>
          <a:p>
            <a:r>
              <a:rPr lang="en-GB" dirty="0"/>
              <a:t>Kubernetes Solves Persistence with Persistent Volumes</a:t>
            </a:r>
          </a:p>
        </p:txBody>
      </p:sp>
      <p:sp>
        <p:nvSpPr>
          <p:cNvPr id="3" name="Content Placeholder 2">
            <a:extLst>
              <a:ext uri="{FF2B5EF4-FFF2-40B4-BE49-F238E27FC236}">
                <a16:creationId xmlns:a16="http://schemas.microsoft.com/office/drawing/2014/main" id="{E061BDEF-2F7D-4548-B600-8534842F4850}"/>
              </a:ext>
            </a:extLst>
          </p:cNvPr>
          <p:cNvSpPr>
            <a:spLocks noGrp="1"/>
          </p:cNvSpPr>
          <p:nvPr>
            <p:ph idx="1"/>
          </p:nvPr>
        </p:nvSpPr>
        <p:spPr/>
        <p:txBody>
          <a:bodyPr/>
          <a:lstStyle/>
          <a:p>
            <a:r>
              <a:rPr lang="en-GB" dirty="0"/>
              <a:t>Images are pulled and copy-on-write layers are used as before</a:t>
            </a:r>
          </a:p>
          <a:p>
            <a:r>
              <a:rPr lang="en-GB" dirty="0"/>
              <a:t>Separate the definition of the storage from the container consumption</a:t>
            </a:r>
          </a:p>
          <a:p>
            <a:pPr lvl="1"/>
            <a:r>
              <a:rPr lang="en-GB" dirty="0"/>
              <a:t>More abstraction!!</a:t>
            </a:r>
          </a:p>
          <a:p>
            <a:r>
              <a:rPr lang="en-GB" dirty="0"/>
              <a:t>Cloud admin can create a persistent volume using a variety of persistent volume providers</a:t>
            </a:r>
          </a:p>
          <a:p>
            <a:r>
              <a:rPr lang="en-GB" dirty="0"/>
              <a:t>Developer can request a persistent volume claim</a:t>
            </a:r>
          </a:p>
        </p:txBody>
      </p:sp>
      <p:sp>
        <p:nvSpPr>
          <p:cNvPr id="4" name="Rectangle: Rounded Corners 3">
            <a:extLst>
              <a:ext uri="{FF2B5EF4-FFF2-40B4-BE49-F238E27FC236}">
                <a16:creationId xmlns:a16="http://schemas.microsoft.com/office/drawing/2014/main" id="{4F5EF79B-2CA8-4FEF-9D71-0E70411FA45D}"/>
              </a:ext>
            </a:extLst>
          </p:cNvPr>
          <p:cNvSpPr/>
          <p:nvPr/>
        </p:nvSpPr>
        <p:spPr bwMode="auto">
          <a:xfrm>
            <a:off x="8504245" y="3282081"/>
            <a:ext cx="1942594" cy="122976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Persistent Volume</a:t>
            </a:r>
          </a:p>
        </p:txBody>
      </p:sp>
      <p:sp>
        <p:nvSpPr>
          <p:cNvPr id="5" name="Rectangle: Rounded Corners 4">
            <a:extLst>
              <a:ext uri="{FF2B5EF4-FFF2-40B4-BE49-F238E27FC236}">
                <a16:creationId xmlns:a16="http://schemas.microsoft.com/office/drawing/2014/main" id="{C07155C3-05D2-4689-AD27-BED87B81CF9A}"/>
              </a:ext>
            </a:extLst>
          </p:cNvPr>
          <p:cNvSpPr/>
          <p:nvPr/>
        </p:nvSpPr>
        <p:spPr bwMode="auto">
          <a:xfrm>
            <a:off x="609441" y="3423559"/>
            <a:ext cx="2470413" cy="1904503"/>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K8s Pod</a:t>
            </a:r>
          </a:p>
        </p:txBody>
      </p:sp>
      <p:sp>
        <p:nvSpPr>
          <p:cNvPr id="6" name="Rectangle: Rounded Corners 5">
            <a:extLst>
              <a:ext uri="{FF2B5EF4-FFF2-40B4-BE49-F238E27FC236}">
                <a16:creationId xmlns:a16="http://schemas.microsoft.com/office/drawing/2014/main" id="{54BFD671-6921-4746-82D1-B859DCC9B84B}"/>
              </a:ext>
            </a:extLst>
          </p:cNvPr>
          <p:cNvSpPr/>
          <p:nvPr/>
        </p:nvSpPr>
        <p:spPr bwMode="auto">
          <a:xfrm>
            <a:off x="4644812" y="3570478"/>
            <a:ext cx="2426882" cy="652973"/>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Persistent Volume Claim</a:t>
            </a:r>
          </a:p>
        </p:txBody>
      </p:sp>
      <p:cxnSp>
        <p:nvCxnSpPr>
          <p:cNvPr id="7" name="Straight Arrow Connector 6">
            <a:extLst>
              <a:ext uri="{FF2B5EF4-FFF2-40B4-BE49-F238E27FC236}">
                <a16:creationId xmlns:a16="http://schemas.microsoft.com/office/drawing/2014/main" id="{B5BFB84B-F7D3-4954-97F1-FDBFFDD39005}"/>
              </a:ext>
            </a:extLst>
          </p:cNvPr>
          <p:cNvCxnSpPr>
            <a:cxnSpLocks/>
            <a:stCxn id="6" idx="3"/>
            <a:endCxn id="4" idx="1"/>
          </p:cNvCxnSpPr>
          <p:nvPr/>
        </p:nvCxnSpPr>
        <p:spPr>
          <a:xfrm flipV="1">
            <a:off x="7071694" y="3896964"/>
            <a:ext cx="1432552" cy="1"/>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666FA7E8-843C-43FC-8FBB-A90C4F8B10C6}"/>
              </a:ext>
            </a:extLst>
          </p:cNvPr>
          <p:cNvSpPr/>
          <p:nvPr/>
        </p:nvSpPr>
        <p:spPr>
          <a:xfrm>
            <a:off x="972972" y="4544496"/>
            <a:ext cx="1199206" cy="6926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err="1"/>
              <a:t>httpd</a:t>
            </a:r>
            <a:endParaRPr lang="en-GB" sz="1600" dirty="0"/>
          </a:p>
        </p:txBody>
      </p:sp>
      <p:cxnSp>
        <p:nvCxnSpPr>
          <p:cNvPr id="17" name="Straight Arrow Connector 16">
            <a:extLst>
              <a:ext uri="{FF2B5EF4-FFF2-40B4-BE49-F238E27FC236}">
                <a16:creationId xmlns:a16="http://schemas.microsoft.com/office/drawing/2014/main" id="{D88CA2A6-1BDE-4499-9B11-8E91970A89CF}"/>
              </a:ext>
            </a:extLst>
          </p:cNvPr>
          <p:cNvCxnSpPr>
            <a:cxnSpLocks/>
            <a:stCxn id="5" idx="3"/>
            <a:endCxn id="6" idx="1"/>
          </p:cNvCxnSpPr>
          <p:nvPr/>
        </p:nvCxnSpPr>
        <p:spPr>
          <a:xfrm flipV="1">
            <a:off x="3079855" y="3896965"/>
            <a:ext cx="1564957" cy="47884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3FABDB5E-195F-42C2-B397-C2C75CE5CB9D}"/>
              </a:ext>
            </a:extLst>
          </p:cNvPr>
          <p:cNvSpPr/>
          <p:nvPr/>
        </p:nvSpPr>
        <p:spPr bwMode="auto">
          <a:xfrm>
            <a:off x="6964319" y="4901978"/>
            <a:ext cx="1030970"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GCE Persistent Disk</a:t>
            </a:r>
          </a:p>
        </p:txBody>
      </p:sp>
      <p:sp>
        <p:nvSpPr>
          <p:cNvPr id="15" name="Rectangle: Rounded Corners 14">
            <a:extLst>
              <a:ext uri="{FF2B5EF4-FFF2-40B4-BE49-F238E27FC236}">
                <a16:creationId xmlns:a16="http://schemas.microsoft.com/office/drawing/2014/main" id="{D044456C-8A7A-4FE0-91BD-E577C0ACDE26}"/>
              </a:ext>
            </a:extLst>
          </p:cNvPr>
          <p:cNvSpPr/>
          <p:nvPr/>
        </p:nvSpPr>
        <p:spPr bwMode="auto">
          <a:xfrm>
            <a:off x="8048617" y="4907057"/>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AWS EBS</a:t>
            </a:r>
          </a:p>
        </p:txBody>
      </p:sp>
      <p:sp>
        <p:nvSpPr>
          <p:cNvPr id="16" name="Rectangle: Rounded Corners 15">
            <a:extLst>
              <a:ext uri="{FF2B5EF4-FFF2-40B4-BE49-F238E27FC236}">
                <a16:creationId xmlns:a16="http://schemas.microsoft.com/office/drawing/2014/main" id="{5099A3A2-2B1C-4C50-BFB8-6583C6BEFC4E}"/>
              </a:ext>
            </a:extLst>
          </p:cNvPr>
          <p:cNvSpPr/>
          <p:nvPr/>
        </p:nvSpPr>
        <p:spPr bwMode="auto">
          <a:xfrm>
            <a:off x="8729161"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err="1">
                <a:solidFill>
                  <a:srgbClr val="FFFFFF"/>
                </a:solidFill>
              </a:rPr>
              <a:t>AzureDisk</a:t>
            </a:r>
            <a:endParaRPr lang="en-GB" sz="800" b="1" dirty="0">
              <a:solidFill>
                <a:srgbClr val="FFFFFF"/>
              </a:solidFill>
            </a:endParaRPr>
          </a:p>
        </p:txBody>
      </p:sp>
      <p:sp>
        <p:nvSpPr>
          <p:cNvPr id="18" name="Rectangle: Rounded Corners 17">
            <a:extLst>
              <a:ext uri="{FF2B5EF4-FFF2-40B4-BE49-F238E27FC236}">
                <a16:creationId xmlns:a16="http://schemas.microsoft.com/office/drawing/2014/main" id="{78535F4F-F270-4610-B2E1-64475A8007EF}"/>
              </a:ext>
            </a:extLst>
          </p:cNvPr>
          <p:cNvSpPr/>
          <p:nvPr/>
        </p:nvSpPr>
        <p:spPr bwMode="auto">
          <a:xfrm>
            <a:off x="9399544" y="490197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NFS</a:t>
            </a:r>
          </a:p>
        </p:txBody>
      </p:sp>
      <p:sp>
        <p:nvSpPr>
          <p:cNvPr id="19" name="Rectangle: Rounded Corners 18">
            <a:extLst>
              <a:ext uri="{FF2B5EF4-FFF2-40B4-BE49-F238E27FC236}">
                <a16:creationId xmlns:a16="http://schemas.microsoft.com/office/drawing/2014/main" id="{379B9048-B627-48CB-BC80-3389EEC215C4}"/>
              </a:ext>
            </a:extLst>
          </p:cNvPr>
          <p:cNvSpPr/>
          <p:nvPr/>
        </p:nvSpPr>
        <p:spPr bwMode="auto">
          <a:xfrm>
            <a:off x="10069928" y="490197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iSCSI</a:t>
            </a:r>
          </a:p>
        </p:txBody>
      </p:sp>
      <p:sp>
        <p:nvSpPr>
          <p:cNvPr id="20" name="Rectangle: Rounded Corners 19">
            <a:extLst>
              <a:ext uri="{FF2B5EF4-FFF2-40B4-BE49-F238E27FC236}">
                <a16:creationId xmlns:a16="http://schemas.microsoft.com/office/drawing/2014/main" id="{3DC49FD4-9977-42AA-9C3F-88E4AF284E00}"/>
              </a:ext>
            </a:extLst>
          </p:cNvPr>
          <p:cNvSpPr/>
          <p:nvPr/>
        </p:nvSpPr>
        <p:spPr bwMode="auto">
          <a:xfrm>
            <a:off x="11431015"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vSphere</a:t>
            </a:r>
          </a:p>
        </p:txBody>
      </p:sp>
      <p:sp>
        <p:nvSpPr>
          <p:cNvPr id="21" name="Rectangle: Rounded Corners 20">
            <a:extLst>
              <a:ext uri="{FF2B5EF4-FFF2-40B4-BE49-F238E27FC236}">
                <a16:creationId xmlns:a16="http://schemas.microsoft.com/office/drawing/2014/main" id="{8B21AB0E-41C1-4543-AF0A-58147B7386B8}"/>
              </a:ext>
            </a:extLst>
          </p:cNvPr>
          <p:cNvSpPr/>
          <p:nvPr/>
        </p:nvSpPr>
        <p:spPr bwMode="auto">
          <a:xfrm>
            <a:off x="10750471"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Cinder</a:t>
            </a:r>
          </a:p>
        </p:txBody>
      </p:sp>
      <p:sp>
        <p:nvSpPr>
          <p:cNvPr id="11" name="TextBox 10">
            <a:extLst>
              <a:ext uri="{FF2B5EF4-FFF2-40B4-BE49-F238E27FC236}">
                <a16:creationId xmlns:a16="http://schemas.microsoft.com/office/drawing/2014/main" id="{D2C5AD68-B353-421D-89D8-CB4650CE7ECE}"/>
              </a:ext>
            </a:extLst>
          </p:cNvPr>
          <p:cNvSpPr txBox="1"/>
          <p:nvPr/>
        </p:nvSpPr>
        <p:spPr>
          <a:xfrm>
            <a:off x="8268086" y="5422904"/>
            <a:ext cx="2630755" cy="198068"/>
          </a:xfrm>
          <a:prstGeom prst="rect">
            <a:avLst/>
          </a:prstGeom>
          <a:noFill/>
        </p:spPr>
        <p:txBody>
          <a:bodyPr wrap="square" lIns="0" tIns="0" rIns="0" bIns="0" rtlCol="0">
            <a:noAutofit/>
          </a:bodyPr>
          <a:lstStyle/>
          <a:p>
            <a:pPr>
              <a:lnSpc>
                <a:spcPct val="90000"/>
              </a:lnSpc>
            </a:pPr>
            <a:r>
              <a:rPr lang="en-GB" sz="1799" dirty="0"/>
              <a:t>Persistent Volume Types</a:t>
            </a:r>
          </a:p>
        </p:txBody>
      </p:sp>
      <p:sp>
        <p:nvSpPr>
          <p:cNvPr id="22" name="Rectangle: Rounded Corners 21">
            <a:extLst>
              <a:ext uri="{FF2B5EF4-FFF2-40B4-BE49-F238E27FC236}">
                <a16:creationId xmlns:a16="http://schemas.microsoft.com/office/drawing/2014/main" id="{5AAE60D9-BEBC-4042-9714-07F8758B6E33}"/>
              </a:ext>
            </a:extLst>
          </p:cNvPr>
          <p:cNvSpPr/>
          <p:nvPr/>
        </p:nvSpPr>
        <p:spPr bwMode="auto">
          <a:xfrm>
            <a:off x="6434684" y="4909488"/>
            <a:ext cx="479574"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err="1">
                <a:solidFill>
                  <a:srgbClr val="FFFFFF"/>
                </a:solidFill>
              </a:rPr>
              <a:t>Ceph</a:t>
            </a:r>
            <a:endParaRPr lang="en-GB" sz="800" b="1" dirty="0">
              <a:solidFill>
                <a:srgbClr val="FFFFFF"/>
              </a:solidFill>
            </a:endParaRPr>
          </a:p>
        </p:txBody>
      </p:sp>
    </p:spTree>
    <p:extLst>
      <p:ext uri="{BB962C8B-B14F-4D97-AF65-F5344CB8AC3E}">
        <p14:creationId xmlns:p14="http://schemas.microsoft.com/office/powerpoint/2010/main" val="270588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1" grpId="0" animBg="1"/>
      <p:bldP spid="11" grpId="0"/>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83A7-FB18-47CE-A065-E3B0A833DFE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44F738-A51F-4305-ADFC-20FEBCA9BAE0}"/>
              </a:ext>
            </a:extLst>
          </p:cNvPr>
          <p:cNvSpPr>
            <a:spLocks noGrp="1"/>
          </p:cNvSpPr>
          <p:nvPr>
            <p:ph idx="1"/>
          </p:nvPr>
        </p:nvSpPr>
        <p:spPr/>
        <p:txBody>
          <a:bodyPr/>
          <a:lstStyle/>
          <a:p>
            <a:endParaRPr lang="en-GB" dirty="0"/>
          </a:p>
        </p:txBody>
      </p:sp>
      <p:sp>
        <p:nvSpPr>
          <p:cNvPr id="4" name="Rectangle: Rounded Corners 3">
            <a:extLst>
              <a:ext uri="{FF2B5EF4-FFF2-40B4-BE49-F238E27FC236}">
                <a16:creationId xmlns:a16="http://schemas.microsoft.com/office/drawing/2014/main" id="{B0CE4FB3-7CEB-4631-B633-DBC74FBA3BF2}"/>
              </a:ext>
            </a:extLst>
          </p:cNvPr>
          <p:cNvSpPr/>
          <p:nvPr/>
        </p:nvSpPr>
        <p:spPr bwMode="auto">
          <a:xfrm>
            <a:off x="9732015" y="448906"/>
            <a:ext cx="1942594" cy="1229765"/>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a:solidFill>
                  <a:srgbClr val="FFFFFF"/>
                </a:solidFill>
              </a:rPr>
              <a:t>Persistent Volume</a:t>
            </a:r>
          </a:p>
        </p:txBody>
      </p:sp>
      <p:sp>
        <p:nvSpPr>
          <p:cNvPr id="5" name="Rectangle: Rounded Corners 4">
            <a:extLst>
              <a:ext uri="{FF2B5EF4-FFF2-40B4-BE49-F238E27FC236}">
                <a16:creationId xmlns:a16="http://schemas.microsoft.com/office/drawing/2014/main" id="{99EE56F3-A8CE-462D-B85C-8D35A3D718B7}"/>
              </a:ext>
            </a:extLst>
          </p:cNvPr>
          <p:cNvSpPr/>
          <p:nvPr/>
        </p:nvSpPr>
        <p:spPr bwMode="auto">
          <a:xfrm>
            <a:off x="550789" y="136852"/>
            <a:ext cx="2470413" cy="1904503"/>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err="1">
                <a:solidFill>
                  <a:srgbClr val="FFFFFF"/>
                </a:solidFill>
              </a:rPr>
              <a:t>mypod</a:t>
            </a:r>
            <a:endParaRPr lang="en-GB" sz="1600" b="1" dirty="0">
              <a:solidFill>
                <a:srgbClr val="FFFFFF"/>
              </a:solidFill>
            </a:endParaRPr>
          </a:p>
        </p:txBody>
      </p:sp>
      <p:sp>
        <p:nvSpPr>
          <p:cNvPr id="6" name="Rectangle: Rounded Corners 5">
            <a:extLst>
              <a:ext uri="{FF2B5EF4-FFF2-40B4-BE49-F238E27FC236}">
                <a16:creationId xmlns:a16="http://schemas.microsoft.com/office/drawing/2014/main" id="{6818C705-0BBB-48B7-927B-A792E21C110A}"/>
              </a:ext>
            </a:extLst>
          </p:cNvPr>
          <p:cNvSpPr/>
          <p:nvPr/>
        </p:nvSpPr>
        <p:spPr bwMode="auto">
          <a:xfrm>
            <a:off x="4623548" y="733277"/>
            <a:ext cx="2633657" cy="660441"/>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Persistent Volume Claim</a:t>
            </a:r>
          </a:p>
        </p:txBody>
      </p:sp>
      <p:cxnSp>
        <p:nvCxnSpPr>
          <p:cNvPr id="7" name="Straight Arrow Connector 6">
            <a:extLst>
              <a:ext uri="{FF2B5EF4-FFF2-40B4-BE49-F238E27FC236}">
                <a16:creationId xmlns:a16="http://schemas.microsoft.com/office/drawing/2014/main" id="{87477BD8-F233-424E-B7EF-C97968B00EE8}"/>
              </a:ext>
            </a:extLst>
          </p:cNvPr>
          <p:cNvCxnSpPr>
            <a:cxnSpLocks/>
            <a:stCxn id="6" idx="3"/>
            <a:endCxn id="4" idx="1"/>
          </p:cNvCxnSpPr>
          <p:nvPr/>
        </p:nvCxnSpPr>
        <p:spPr>
          <a:xfrm>
            <a:off x="7257204" y="1063498"/>
            <a:ext cx="2474811" cy="291"/>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7A4C73F-343E-4419-A8C8-1DDBF2858B25}"/>
              </a:ext>
            </a:extLst>
          </p:cNvPr>
          <p:cNvSpPr txBox="1"/>
          <p:nvPr/>
        </p:nvSpPr>
        <p:spPr>
          <a:xfrm>
            <a:off x="199658" y="2196112"/>
            <a:ext cx="3906952" cy="3823014"/>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pod</a:t>
            </a: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latin typeface="Courier New" panose="02070309020205020404" pitchFamily="49" charset="0"/>
                <a:cs typeface="Courier New" panose="02070309020205020404" pitchFamily="49" charset="0"/>
              </a:rPr>
              <a:t>mypod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containers:</a:t>
            </a:r>
          </a:p>
          <a:p>
            <a:pPr>
              <a:lnSpc>
                <a:spcPct val="90000"/>
              </a:lnSpc>
            </a:pPr>
            <a:r>
              <a:rPr lang="en-GB" sz="1400" b="1" dirty="0">
                <a:latin typeface="Courier New" panose="02070309020205020404" pitchFamily="49" charset="0"/>
                <a:cs typeface="Courier New" panose="02070309020205020404" pitchFamily="49" charset="0"/>
              </a:rPr>
              <a:t>    - name: </a:t>
            </a:r>
            <a:r>
              <a:rPr lang="en-GB" sz="1400" b="1" dirty="0" err="1">
                <a:latin typeface="Courier New" panose="02070309020205020404" pitchFamily="49" charset="0"/>
                <a:cs typeface="Courier New" panose="02070309020205020404" pitchFamily="49" charset="0"/>
              </a:rPr>
              <a:t>myfrontend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image: repo/</a:t>
            </a:r>
            <a:r>
              <a:rPr lang="en-GB" sz="1400" b="1" dirty="0" err="1">
                <a:latin typeface="Courier New" panose="02070309020205020404" pitchFamily="49" charset="0"/>
                <a:cs typeface="Courier New" panose="02070309020205020404" pitchFamily="49" charset="0"/>
              </a:rPr>
              <a:t>httpd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volumeMounts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mountPath</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var</a:t>
            </a:r>
            <a:r>
              <a:rPr lang="en-GB" sz="1400" b="1" dirty="0">
                <a:latin typeface="Courier New" panose="02070309020205020404" pitchFamily="49" charset="0"/>
                <a:cs typeface="Courier New" panose="02070309020205020404" pitchFamily="49" charset="0"/>
              </a:rPr>
              <a:t>/www/html</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latin typeface="Courier New" panose="02070309020205020404" pitchFamily="49" charset="0"/>
                <a:cs typeface="Courier New" panose="02070309020205020404" pitchFamily="49" charset="0"/>
              </a:rPr>
              <a:t>mypd</a:t>
            </a:r>
            <a:endParaRPr lang="en-GB" sz="1400" b="1" dirty="0">
              <a:latin typeface="Courier New" panose="02070309020205020404" pitchFamily="49" charset="0"/>
              <a:cs typeface="Courier New" panose="02070309020205020404" pitchFamily="49" charset="0"/>
            </a:endParaRPr>
          </a:p>
          <a:p>
            <a:pPr>
              <a:lnSpc>
                <a:spcPct val="90000"/>
              </a:lnSpc>
            </a:pP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volumes:</a:t>
            </a:r>
          </a:p>
          <a:p>
            <a:pPr>
              <a:lnSpc>
                <a:spcPct val="90000"/>
              </a:lnSpc>
            </a:pPr>
            <a:r>
              <a:rPr lang="en-GB" sz="1400" b="1" dirty="0">
                <a:latin typeface="Courier New" panose="02070309020205020404" pitchFamily="49" charset="0"/>
                <a:cs typeface="Courier New" panose="02070309020205020404" pitchFamily="49" charset="0"/>
              </a:rPr>
              <a:t>    - name: </a:t>
            </a:r>
            <a:r>
              <a:rPr lang="en-GB" sz="1400" b="1" dirty="0" err="1">
                <a:latin typeface="Courier New" panose="02070309020205020404" pitchFamily="49" charset="0"/>
                <a:cs typeface="Courier New" panose="02070309020205020404" pitchFamily="49" charset="0"/>
              </a:rPr>
              <a:t>mypd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persistentVolumeClaim</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claimName</a:t>
            </a:r>
            <a:r>
              <a:rPr lang="en-GB" sz="1400" b="1" dirty="0">
                <a:latin typeface="Courier New" panose="02070309020205020404" pitchFamily="49" charset="0"/>
                <a:cs typeface="Courier New" panose="02070309020205020404" pitchFamily="49" charset="0"/>
              </a:rPr>
              <a:t>: </a:t>
            </a:r>
            <a:r>
              <a:rPr lang="en-GB" sz="1400" b="1" dirty="0" err="1">
                <a:highlight>
                  <a:srgbClr val="FFFF00"/>
                </a:highlight>
                <a:latin typeface="Courier New" panose="02070309020205020404" pitchFamily="49" charset="0"/>
                <a:cs typeface="Courier New" panose="02070309020205020404" pitchFamily="49" charset="0"/>
              </a:rPr>
              <a:t>myclaim</a:t>
            </a:r>
            <a:endParaRPr lang="en-GB" sz="1400" b="1" dirty="0">
              <a:highlight>
                <a:srgbClr val="FFFF00"/>
              </a:highlight>
              <a:latin typeface="Courier New" panose="02070309020205020404" pitchFamily="49" charset="0"/>
              <a:cs typeface="Courier New" panose="02070309020205020404" pitchFamily="49" charset="0"/>
            </a:endParaRPr>
          </a:p>
        </p:txBody>
      </p:sp>
      <p:sp>
        <p:nvSpPr>
          <p:cNvPr id="9" name="Rectangle: Rounded Corners 8">
            <a:extLst>
              <a:ext uri="{FF2B5EF4-FFF2-40B4-BE49-F238E27FC236}">
                <a16:creationId xmlns:a16="http://schemas.microsoft.com/office/drawing/2014/main" id="{56FFE77F-A3DF-4386-BC96-3C2F40522469}"/>
              </a:ext>
            </a:extLst>
          </p:cNvPr>
          <p:cNvSpPr/>
          <p:nvPr/>
        </p:nvSpPr>
        <p:spPr>
          <a:xfrm>
            <a:off x="725387" y="1274908"/>
            <a:ext cx="1199206" cy="6926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err="1"/>
              <a:t>httpd</a:t>
            </a:r>
            <a:endParaRPr lang="en-GB" sz="1600" dirty="0"/>
          </a:p>
        </p:txBody>
      </p:sp>
      <p:cxnSp>
        <p:nvCxnSpPr>
          <p:cNvPr id="13" name="Straight Arrow Connector 12">
            <a:extLst>
              <a:ext uri="{FF2B5EF4-FFF2-40B4-BE49-F238E27FC236}">
                <a16:creationId xmlns:a16="http://schemas.microsoft.com/office/drawing/2014/main" id="{AB220F53-AF42-476E-9BEB-C1E2EA110C8B}"/>
              </a:ext>
            </a:extLst>
          </p:cNvPr>
          <p:cNvCxnSpPr>
            <a:cxnSpLocks/>
            <a:stCxn id="5" idx="3"/>
            <a:endCxn id="6" idx="1"/>
          </p:cNvCxnSpPr>
          <p:nvPr/>
        </p:nvCxnSpPr>
        <p:spPr>
          <a:xfrm flipV="1">
            <a:off x="3021202" y="1063498"/>
            <a:ext cx="1602346" cy="2560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A63B9D-DF4B-4BD8-BFDA-C07A9EBE36A2}"/>
              </a:ext>
            </a:extLst>
          </p:cNvPr>
          <p:cNvSpPr txBox="1"/>
          <p:nvPr/>
        </p:nvSpPr>
        <p:spPr>
          <a:xfrm>
            <a:off x="4305541" y="2196112"/>
            <a:ext cx="3116582" cy="3823014"/>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PersistentVolumeClaim</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highlight>
                  <a:srgbClr val="FFFF00"/>
                </a:highlight>
                <a:latin typeface="Courier New" panose="02070309020205020404" pitchFamily="49" charset="0"/>
                <a:cs typeface="Courier New" panose="02070309020205020404" pitchFamily="49" charset="0"/>
              </a:rPr>
              <a:t>myclaim</a:t>
            </a:r>
            <a:endParaRPr lang="en-GB" sz="1400" b="1" dirty="0">
              <a:highlight>
                <a:srgbClr val="FFFF00"/>
              </a:highlight>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accessModes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ReadWriteOnce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resources:</a:t>
            </a:r>
          </a:p>
          <a:p>
            <a:pPr>
              <a:lnSpc>
                <a:spcPct val="90000"/>
              </a:lnSpc>
            </a:pPr>
            <a:r>
              <a:rPr lang="en-GB" sz="1400" b="1" dirty="0">
                <a:latin typeface="Courier New" panose="02070309020205020404" pitchFamily="49" charset="0"/>
                <a:cs typeface="Courier New" panose="02070309020205020404" pitchFamily="49" charset="0"/>
              </a:rPr>
              <a:t>    requests:</a:t>
            </a:r>
          </a:p>
          <a:p>
            <a:pPr>
              <a:lnSpc>
                <a:spcPct val="90000"/>
              </a:lnSpc>
            </a:pPr>
            <a:r>
              <a:rPr lang="en-GB" sz="1400" b="1" dirty="0">
                <a:latin typeface="Courier New" panose="02070309020205020404" pitchFamily="49" charset="0"/>
                <a:cs typeface="Courier New" panose="02070309020205020404" pitchFamily="49" charset="0"/>
              </a:rPr>
              <a:t>      storage: 8Gi</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storageClassName</a:t>
            </a:r>
            <a:r>
              <a:rPr lang="en-GB" sz="1400" b="1" dirty="0">
                <a:latin typeface="Courier New" panose="02070309020205020404" pitchFamily="49" charset="0"/>
                <a:cs typeface="Courier New" panose="02070309020205020404" pitchFamily="49" charset="0"/>
              </a:rPr>
              <a:t>: slow</a:t>
            </a:r>
          </a:p>
          <a:p>
            <a:pPr>
              <a:lnSpc>
                <a:spcPct val="90000"/>
              </a:lnSpc>
            </a:pPr>
            <a:r>
              <a:rPr lang="en-GB" sz="1400" b="1" dirty="0">
                <a:latin typeface="Courier New" panose="02070309020205020404" pitchFamily="49" charset="0"/>
                <a:cs typeface="Courier New" panose="02070309020205020404" pitchFamily="49" charset="0"/>
              </a:rPr>
              <a:t>  selector:</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matchLabels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a:t>
            </a:r>
            <a:r>
              <a:rPr lang="en-GB" sz="1400" b="1" dirty="0">
                <a:latin typeface="Courier New" panose="02070309020205020404" pitchFamily="49" charset="0"/>
                <a:cs typeface="Courier New" panose="02070309020205020404" pitchFamily="49" charset="0"/>
              </a:rPr>
              <a:t>-type: </a:t>
            </a:r>
            <a:r>
              <a:rPr lang="en-GB" sz="1400" b="1" dirty="0" err="1">
                <a:highlight>
                  <a:srgbClr val="FFFF00"/>
                </a:highlight>
                <a:latin typeface="Courier New" panose="02070309020205020404" pitchFamily="49" charset="0"/>
                <a:cs typeface="Courier New" panose="02070309020205020404" pitchFamily="49" charset="0"/>
              </a:rPr>
              <a:t>nfs</a:t>
            </a:r>
            <a:endParaRPr lang="en-GB" sz="1400" b="1" dirty="0">
              <a:highlight>
                <a:srgbClr val="FFFF00"/>
              </a:highlight>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BB477548-7375-4BD8-894C-F2BC182118B8}"/>
              </a:ext>
            </a:extLst>
          </p:cNvPr>
          <p:cNvSpPr txBox="1"/>
          <p:nvPr/>
        </p:nvSpPr>
        <p:spPr>
          <a:xfrm>
            <a:off x="7624408" y="2196111"/>
            <a:ext cx="4364760" cy="3823015"/>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pv0003</a:t>
            </a:r>
          </a:p>
          <a:p>
            <a:pPr>
              <a:lnSpc>
                <a:spcPct val="90000"/>
              </a:lnSpc>
            </a:pPr>
            <a:r>
              <a:rPr lang="en-GB" sz="1400" b="1" dirty="0">
                <a:latin typeface="Courier New" panose="02070309020205020404" pitchFamily="49" charset="0"/>
                <a:cs typeface="Courier New" panose="02070309020205020404" pitchFamily="49" charset="0"/>
              </a:rPr>
              <a:t>    labels:</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a:t>
            </a:r>
            <a:r>
              <a:rPr lang="en-GB" sz="1400" b="1" dirty="0">
                <a:latin typeface="Courier New" panose="02070309020205020404" pitchFamily="49" charset="0"/>
                <a:cs typeface="Courier New" panose="02070309020205020404" pitchFamily="49" charset="0"/>
              </a:rPr>
              <a:t>-type: </a:t>
            </a:r>
            <a:r>
              <a:rPr lang="en-GB" sz="1400" b="1" dirty="0" err="1">
                <a:highlight>
                  <a:srgbClr val="FFFF00"/>
                </a:highlight>
                <a:latin typeface="Courier New" panose="02070309020205020404" pitchFamily="49" charset="0"/>
                <a:cs typeface="Courier New" panose="02070309020205020404" pitchFamily="49" charset="0"/>
              </a:rPr>
              <a:t>nfs</a:t>
            </a:r>
            <a:endParaRPr lang="en-GB" sz="1400" b="1" dirty="0">
              <a:highlight>
                <a:srgbClr val="FFFF00"/>
              </a:highlight>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capacity:</a:t>
            </a:r>
          </a:p>
          <a:p>
            <a:pPr>
              <a:lnSpc>
                <a:spcPct val="90000"/>
              </a:lnSpc>
            </a:pPr>
            <a:r>
              <a:rPr lang="en-GB" sz="1400" b="1" dirty="0">
                <a:latin typeface="Courier New" panose="02070309020205020404" pitchFamily="49" charset="0"/>
                <a:cs typeface="Courier New" panose="02070309020205020404" pitchFamily="49" charset="0"/>
              </a:rPr>
              <a:t>    storage: 5Gi</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accessModes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ReadWriteOnce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persistentVolumeReclaimPolicy</a:t>
            </a:r>
            <a:r>
              <a:rPr lang="en-GB" sz="1400" b="1" dirty="0">
                <a:latin typeface="Courier New" panose="02070309020205020404" pitchFamily="49" charset="0"/>
                <a:cs typeface="Courier New" panose="02070309020205020404" pitchFamily="49" charset="0"/>
              </a:rPr>
              <a:t>: Recycle</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storageClassName</a:t>
            </a:r>
            <a:r>
              <a:rPr lang="en-GB" sz="1400" b="1" dirty="0">
                <a:latin typeface="Courier New" panose="02070309020205020404" pitchFamily="49" charset="0"/>
                <a:cs typeface="Courier New" panose="02070309020205020404" pitchFamily="49" charset="0"/>
              </a:rPr>
              <a:t>: slow</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nfs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path: /</a:t>
            </a:r>
            <a:r>
              <a:rPr lang="en-GB" sz="1400" b="1" dirty="0" err="1">
                <a:latin typeface="Courier New" panose="02070309020205020404" pitchFamily="49" charset="0"/>
                <a:cs typeface="Courier New" panose="02070309020205020404" pitchFamily="49" charset="0"/>
              </a:rPr>
              <a:t>tmp</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server: 172.17.0.2</a:t>
            </a:r>
          </a:p>
        </p:txBody>
      </p:sp>
    </p:spTree>
    <p:extLst>
      <p:ext uri="{BB962C8B-B14F-4D97-AF65-F5344CB8AC3E}">
        <p14:creationId xmlns:p14="http://schemas.microsoft.com/office/powerpoint/2010/main" val="308729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5"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991D-7075-45B7-8799-F2935BCC49CB}"/>
              </a:ext>
            </a:extLst>
          </p:cNvPr>
          <p:cNvSpPr>
            <a:spLocks noGrp="1"/>
          </p:cNvSpPr>
          <p:nvPr>
            <p:ph type="title"/>
          </p:nvPr>
        </p:nvSpPr>
        <p:spPr/>
        <p:txBody>
          <a:bodyPr/>
          <a:lstStyle/>
          <a:p>
            <a:endParaRPr lang="en-GB" dirty="0"/>
          </a:p>
        </p:txBody>
      </p:sp>
      <p:sp>
        <p:nvSpPr>
          <p:cNvPr id="4" name="Rectangle: Rounded Corners 3">
            <a:extLst>
              <a:ext uri="{FF2B5EF4-FFF2-40B4-BE49-F238E27FC236}">
                <a16:creationId xmlns:a16="http://schemas.microsoft.com/office/drawing/2014/main" id="{94FDD845-0F05-4DC6-BE4B-4A39758722B5}"/>
              </a:ext>
            </a:extLst>
          </p:cNvPr>
          <p:cNvSpPr/>
          <p:nvPr/>
        </p:nvSpPr>
        <p:spPr bwMode="auto">
          <a:xfrm>
            <a:off x="2187460" y="430768"/>
            <a:ext cx="4238880" cy="337369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Master</a:t>
            </a:r>
          </a:p>
        </p:txBody>
      </p:sp>
      <p:sp>
        <p:nvSpPr>
          <p:cNvPr id="5" name="Rectangle: Rounded Corners 4">
            <a:extLst>
              <a:ext uri="{FF2B5EF4-FFF2-40B4-BE49-F238E27FC236}">
                <a16:creationId xmlns:a16="http://schemas.microsoft.com/office/drawing/2014/main" id="{B5F6C49B-76E7-4ACA-ABB8-0B7B625EAB04}"/>
              </a:ext>
            </a:extLst>
          </p:cNvPr>
          <p:cNvSpPr/>
          <p:nvPr/>
        </p:nvSpPr>
        <p:spPr bwMode="auto">
          <a:xfrm>
            <a:off x="7345943" y="1083742"/>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6" name="Rectangle: Rounded Corners 5">
            <a:extLst>
              <a:ext uri="{FF2B5EF4-FFF2-40B4-BE49-F238E27FC236}">
                <a16:creationId xmlns:a16="http://schemas.microsoft.com/office/drawing/2014/main" id="{2782E943-784E-4204-AD02-55542BE19B09}"/>
              </a:ext>
            </a:extLst>
          </p:cNvPr>
          <p:cNvSpPr/>
          <p:nvPr/>
        </p:nvSpPr>
        <p:spPr bwMode="auto">
          <a:xfrm>
            <a:off x="7345943" y="2237328"/>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7" name="Rectangle: Rounded Corners 6">
            <a:extLst>
              <a:ext uri="{FF2B5EF4-FFF2-40B4-BE49-F238E27FC236}">
                <a16:creationId xmlns:a16="http://schemas.microsoft.com/office/drawing/2014/main" id="{B69D917F-5093-4031-92C9-2C024050C155}"/>
              </a:ext>
            </a:extLst>
          </p:cNvPr>
          <p:cNvSpPr/>
          <p:nvPr/>
        </p:nvSpPr>
        <p:spPr bwMode="auto">
          <a:xfrm>
            <a:off x="7345943" y="3363706"/>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8" name="Rectangle: Rounded Corners 7">
            <a:extLst>
              <a:ext uri="{FF2B5EF4-FFF2-40B4-BE49-F238E27FC236}">
                <a16:creationId xmlns:a16="http://schemas.microsoft.com/office/drawing/2014/main" id="{4D1F9D5C-7DF4-47EC-9863-D62E5E55CEF5}"/>
              </a:ext>
            </a:extLst>
          </p:cNvPr>
          <p:cNvSpPr/>
          <p:nvPr/>
        </p:nvSpPr>
        <p:spPr bwMode="auto">
          <a:xfrm>
            <a:off x="2905729" y="3184136"/>
            <a:ext cx="1632432"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api</a:t>
            </a:r>
            <a:r>
              <a:rPr lang="en-GB" sz="1600" b="1" dirty="0">
                <a:solidFill>
                  <a:srgbClr val="FFFFFF"/>
                </a:solidFill>
              </a:rPr>
              <a:t> server</a:t>
            </a:r>
          </a:p>
        </p:txBody>
      </p:sp>
      <p:sp>
        <p:nvSpPr>
          <p:cNvPr id="9" name="TextBox 8">
            <a:extLst>
              <a:ext uri="{FF2B5EF4-FFF2-40B4-BE49-F238E27FC236}">
                <a16:creationId xmlns:a16="http://schemas.microsoft.com/office/drawing/2014/main" id="{83284397-99C3-4A55-B4FE-FD3882886B75}"/>
              </a:ext>
            </a:extLst>
          </p:cNvPr>
          <p:cNvSpPr txBox="1"/>
          <p:nvPr/>
        </p:nvSpPr>
        <p:spPr>
          <a:xfrm>
            <a:off x="625765" y="5132170"/>
            <a:ext cx="6328394" cy="831090"/>
          </a:xfrm>
          <a:prstGeom prst="rect">
            <a:avLst/>
          </a:prstGeom>
          <a:noFill/>
        </p:spPr>
        <p:txBody>
          <a:bodyPr wrap="square" lIns="0" tIns="0" rIns="0" bIns="0" rtlCol="0">
            <a:noAutofit/>
          </a:bodyPr>
          <a:lstStyle/>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persistentvol.yml</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persistentvolclaim.yml</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pod.yml</a:t>
            </a:r>
            <a:endParaRPr lang="en-GB" sz="1799" b="1" dirty="0">
              <a:latin typeface="Courier New" panose="02070309020205020404" pitchFamily="49" charset="0"/>
              <a:cs typeface="Courier New" panose="02070309020205020404" pitchFamily="49" charset="0"/>
            </a:endParaRPr>
          </a:p>
          <a:p>
            <a:pPr>
              <a:lnSpc>
                <a:spcPct val="90000"/>
              </a:lnSpc>
            </a:pPr>
            <a:endParaRPr lang="en-GB" sz="1799" b="1"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E801001B-C838-40B1-AC1A-4C9F9EE147B6}"/>
              </a:ext>
            </a:extLst>
          </p:cNvPr>
          <p:cNvSpPr txBox="1"/>
          <p:nvPr/>
        </p:nvSpPr>
        <p:spPr>
          <a:xfrm>
            <a:off x="2663585"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pv0003</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a:t>
            </a:r>
            <a:r>
              <a:rPr lang="en-GB" sz="500" b="1" dirty="0">
                <a:latin typeface="Courier New" panose="02070309020205020404" pitchFamily="49" charset="0"/>
                <a:cs typeface="Courier New" panose="02070309020205020404" pitchFamily="49" charset="0"/>
              </a:rPr>
              <a:t>-type: </a:t>
            </a:r>
            <a:r>
              <a:rPr lang="en-GB" sz="500" b="1" dirty="0" err="1">
                <a:latin typeface="Courier New" panose="02070309020205020404" pitchFamily="49" charset="0"/>
                <a:cs typeface="Courier New" panose="02070309020205020404" pitchFamily="49" charset="0"/>
              </a:rPr>
              <a:t>nfs</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capacity:</a:t>
            </a:r>
          </a:p>
          <a:p>
            <a:pPr>
              <a:lnSpc>
                <a:spcPct val="90000"/>
              </a:lnSpc>
            </a:pPr>
            <a:r>
              <a:rPr lang="en-GB" sz="500" b="1" dirty="0">
                <a:latin typeface="Courier New" panose="02070309020205020404" pitchFamily="49" charset="0"/>
                <a:cs typeface="Courier New" panose="02070309020205020404" pitchFamily="49" charset="0"/>
              </a:rPr>
              <a:t>    storage: 5Gi</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accessModes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ReadWriteOnce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persistentVolumeReclaimPolicy</a:t>
            </a:r>
            <a:r>
              <a:rPr lang="en-GB" sz="500" b="1" dirty="0">
                <a:latin typeface="Courier New" panose="02070309020205020404" pitchFamily="49" charset="0"/>
                <a:cs typeface="Courier New" panose="02070309020205020404" pitchFamily="49" charset="0"/>
              </a:rPr>
              <a:t>: Recycle</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storageClassName</a:t>
            </a:r>
            <a:r>
              <a:rPr lang="en-GB" sz="500" b="1" dirty="0">
                <a:latin typeface="Courier New" panose="02070309020205020404" pitchFamily="49" charset="0"/>
                <a:cs typeface="Courier New" panose="02070309020205020404" pitchFamily="49" charset="0"/>
              </a:rPr>
              <a:t>: slow</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mountOptions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hard</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nfsvers</a:t>
            </a:r>
            <a:r>
              <a:rPr lang="en-GB" sz="500" b="1" dirty="0">
                <a:latin typeface="Courier New" panose="02070309020205020404" pitchFamily="49" charset="0"/>
                <a:cs typeface="Courier New" panose="02070309020205020404" pitchFamily="49" charset="0"/>
              </a:rPr>
              <a:t>=4.1</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nfs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path: /</a:t>
            </a:r>
            <a:r>
              <a:rPr lang="en-GB" sz="500" b="1" dirty="0" err="1">
                <a:latin typeface="Courier New" panose="02070309020205020404" pitchFamily="49" charset="0"/>
                <a:cs typeface="Courier New" panose="02070309020205020404" pitchFamily="49" charset="0"/>
              </a:rPr>
              <a:t>tmp</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server: 172.17.0.2</a:t>
            </a:r>
          </a:p>
        </p:txBody>
      </p:sp>
      <p:cxnSp>
        <p:nvCxnSpPr>
          <p:cNvPr id="13" name="Straight Arrow Connector 12">
            <a:extLst>
              <a:ext uri="{FF2B5EF4-FFF2-40B4-BE49-F238E27FC236}">
                <a16:creationId xmlns:a16="http://schemas.microsoft.com/office/drawing/2014/main" id="{718EBA7F-91A0-4454-8F61-2699754B2080}"/>
              </a:ext>
            </a:extLst>
          </p:cNvPr>
          <p:cNvCxnSpPr>
            <a:cxnSpLocks/>
          </p:cNvCxnSpPr>
          <p:nvPr/>
        </p:nvCxnSpPr>
        <p:spPr>
          <a:xfrm flipV="1">
            <a:off x="3711062" y="3652100"/>
            <a:ext cx="0" cy="1202558"/>
          </a:xfrm>
          <a:prstGeom prst="straightConnector1">
            <a:avLst/>
          </a:prstGeom>
          <a:ln w="38100">
            <a:solidFill>
              <a:srgbClr val="00B05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7DE30EA-C0AF-4FD5-8D76-636FB4AE7796}"/>
              </a:ext>
            </a:extLst>
          </p:cNvPr>
          <p:cNvSpPr txBox="1"/>
          <p:nvPr/>
        </p:nvSpPr>
        <p:spPr>
          <a:xfrm>
            <a:off x="3819891"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PersistentVolumeClaim</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myclaim</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accessModes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ReadWriteOnce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resources:</a:t>
            </a:r>
          </a:p>
          <a:p>
            <a:pPr>
              <a:lnSpc>
                <a:spcPct val="90000"/>
              </a:lnSpc>
            </a:pPr>
            <a:r>
              <a:rPr lang="en-GB" sz="500" b="1" dirty="0">
                <a:latin typeface="Courier New" panose="02070309020205020404" pitchFamily="49" charset="0"/>
                <a:cs typeface="Courier New" panose="02070309020205020404" pitchFamily="49" charset="0"/>
              </a:rPr>
              <a:t>    requests:</a:t>
            </a:r>
          </a:p>
          <a:p>
            <a:pPr>
              <a:lnSpc>
                <a:spcPct val="90000"/>
              </a:lnSpc>
            </a:pPr>
            <a:r>
              <a:rPr lang="en-GB" sz="500" b="1" dirty="0">
                <a:latin typeface="Courier New" panose="02070309020205020404" pitchFamily="49" charset="0"/>
                <a:cs typeface="Courier New" panose="02070309020205020404" pitchFamily="49" charset="0"/>
              </a:rPr>
              <a:t>      storage: 8Gi</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storageClassName</a:t>
            </a:r>
            <a:r>
              <a:rPr lang="en-GB" sz="500" b="1" dirty="0">
                <a:latin typeface="Courier New" panose="02070309020205020404" pitchFamily="49" charset="0"/>
                <a:cs typeface="Courier New" panose="02070309020205020404" pitchFamily="49" charset="0"/>
              </a:rPr>
              <a:t>: slow</a:t>
            </a:r>
          </a:p>
          <a:p>
            <a:pPr>
              <a:lnSpc>
                <a:spcPct val="90000"/>
              </a:lnSpc>
            </a:pPr>
            <a:r>
              <a:rPr lang="en-GB" sz="500" b="1" dirty="0">
                <a:latin typeface="Courier New" panose="02070309020205020404" pitchFamily="49" charset="0"/>
                <a:cs typeface="Courier New" panose="02070309020205020404" pitchFamily="49" charset="0"/>
              </a:rPr>
              <a:t>  selector:</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matchLabels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voltype</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nfs</a:t>
            </a:r>
            <a:endParaRPr lang="en-GB" sz="500" b="1" dirty="0">
              <a:latin typeface="Courier New" panose="02070309020205020404" pitchFamily="49" charset="0"/>
              <a:cs typeface="Courier New" panose="02070309020205020404" pitchFamily="49" charset="0"/>
            </a:endParaRPr>
          </a:p>
        </p:txBody>
      </p:sp>
      <p:sp>
        <p:nvSpPr>
          <p:cNvPr id="18" name="Rectangle: Rounded Corners 17">
            <a:extLst>
              <a:ext uri="{FF2B5EF4-FFF2-40B4-BE49-F238E27FC236}">
                <a16:creationId xmlns:a16="http://schemas.microsoft.com/office/drawing/2014/main" id="{77BBA675-3BE5-419A-BEAA-F8FD0482DFA3}"/>
              </a:ext>
            </a:extLst>
          </p:cNvPr>
          <p:cNvSpPr/>
          <p:nvPr/>
        </p:nvSpPr>
        <p:spPr bwMode="auto">
          <a:xfrm>
            <a:off x="2905729" y="800785"/>
            <a:ext cx="2649981" cy="778123"/>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GB" sz="1600" b="1" dirty="0" err="1">
                <a:solidFill>
                  <a:srgbClr val="FFFFFF"/>
                </a:solidFill>
              </a:rPr>
              <a:t>etcd</a:t>
            </a:r>
            <a:r>
              <a:rPr lang="en-GB" sz="1600" b="1" dirty="0">
                <a:solidFill>
                  <a:srgbClr val="FFFFFF"/>
                </a:solidFill>
              </a:rPr>
              <a:t> K/V Store</a:t>
            </a:r>
          </a:p>
        </p:txBody>
      </p:sp>
      <p:pic>
        <p:nvPicPr>
          <p:cNvPr id="20" name="Content Placeholder 19" descr="Box">
            <a:extLst>
              <a:ext uri="{FF2B5EF4-FFF2-40B4-BE49-F238E27FC236}">
                <a16:creationId xmlns:a16="http://schemas.microsoft.com/office/drawing/2014/main" id="{42CB1693-F4E5-4CC9-9911-B643B5E3E44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5729" y="549573"/>
            <a:ext cx="544144" cy="544144"/>
          </a:xfrm>
        </p:spPr>
      </p:pic>
      <p:pic>
        <p:nvPicPr>
          <p:cNvPr id="21" name="Content Placeholder 19" descr="Box">
            <a:extLst>
              <a:ext uri="{FF2B5EF4-FFF2-40B4-BE49-F238E27FC236}">
                <a16:creationId xmlns:a16="http://schemas.microsoft.com/office/drawing/2014/main" id="{E6F09327-4A7F-42F2-9EE5-C87B217DA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0900" y="547755"/>
            <a:ext cx="544144" cy="544144"/>
          </a:xfrm>
          <a:prstGeom prst="rect">
            <a:avLst/>
          </a:prstGeom>
        </p:spPr>
      </p:pic>
      <p:pic>
        <p:nvPicPr>
          <p:cNvPr id="22" name="Content Placeholder 19" descr="Box">
            <a:extLst>
              <a:ext uri="{FF2B5EF4-FFF2-40B4-BE49-F238E27FC236}">
                <a16:creationId xmlns:a16="http://schemas.microsoft.com/office/drawing/2014/main" id="{ED8A50F4-53BB-48DD-8E0F-D83A8610DD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2396" y="539598"/>
            <a:ext cx="544144" cy="544144"/>
          </a:xfrm>
          <a:prstGeom prst="rect">
            <a:avLst/>
          </a:prstGeom>
        </p:spPr>
      </p:pic>
      <p:sp>
        <p:nvSpPr>
          <p:cNvPr id="23" name="TextBox 22">
            <a:extLst>
              <a:ext uri="{FF2B5EF4-FFF2-40B4-BE49-F238E27FC236}">
                <a16:creationId xmlns:a16="http://schemas.microsoft.com/office/drawing/2014/main" id="{3746B4A2-ED5B-4885-B489-3B1C305EDAD8}"/>
              </a:ext>
            </a:extLst>
          </p:cNvPr>
          <p:cNvSpPr txBox="1"/>
          <p:nvPr/>
        </p:nvSpPr>
        <p:spPr>
          <a:xfrm>
            <a:off x="4992520"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pod</a:t>
            </a: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mypod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containers:</a:t>
            </a:r>
          </a:p>
          <a:p>
            <a:pPr>
              <a:lnSpc>
                <a:spcPct val="90000"/>
              </a:lnSpc>
            </a:pPr>
            <a:r>
              <a:rPr lang="en-GB" sz="500" b="1" dirty="0">
                <a:latin typeface="Courier New" panose="02070309020205020404" pitchFamily="49" charset="0"/>
                <a:cs typeface="Courier New" panose="02070309020205020404" pitchFamily="49" charset="0"/>
              </a:rPr>
              <a:t>    - name: </a:t>
            </a:r>
            <a:r>
              <a:rPr lang="en-GB" sz="500" b="1" dirty="0" err="1">
                <a:latin typeface="Courier New" panose="02070309020205020404" pitchFamily="49" charset="0"/>
                <a:cs typeface="Courier New" panose="02070309020205020404" pitchFamily="49" charset="0"/>
              </a:rPr>
              <a:t>myfrontend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image: repo/</a:t>
            </a:r>
            <a:r>
              <a:rPr lang="en-GB" sz="500" b="1" dirty="0" err="1">
                <a:latin typeface="Courier New" panose="02070309020205020404" pitchFamily="49" charset="0"/>
                <a:cs typeface="Courier New" panose="02070309020205020404" pitchFamily="49" charset="0"/>
              </a:rPr>
              <a:t>httpd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volumeMounts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mountPath</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var</a:t>
            </a:r>
            <a:r>
              <a:rPr lang="en-GB" sz="500" b="1" dirty="0">
                <a:latin typeface="Courier New" panose="02070309020205020404" pitchFamily="49" charset="0"/>
                <a:cs typeface="Courier New" panose="02070309020205020404" pitchFamily="49" charset="0"/>
              </a:rPr>
              <a:t>/www/html</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mypd</a:t>
            </a:r>
            <a:endParaRPr lang="en-GB" sz="500" b="1" dirty="0">
              <a:latin typeface="Courier New" panose="02070309020205020404" pitchFamily="49" charset="0"/>
              <a:cs typeface="Courier New" panose="02070309020205020404" pitchFamily="49" charset="0"/>
            </a:endParaRPr>
          </a:p>
          <a:p>
            <a:pPr>
              <a:lnSpc>
                <a:spcPct val="90000"/>
              </a:lnSpc>
            </a:pP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volumes:</a:t>
            </a:r>
          </a:p>
          <a:p>
            <a:pPr>
              <a:lnSpc>
                <a:spcPct val="90000"/>
              </a:lnSpc>
            </a:pPr>
            <a:r>
              <a:rPr lang="en-GB" sz="500" b="1" dirty="0">
                <a:latin typeface="Courier New" panose="02070309020205020404" pitchFamily="49" charset="0"/>
                <a:cs typeface="Courier New" panose="02070309020205020404" pitchFamily="49" charset="0"/>
              </a:rPr>
              <a:t>    - name: </a:t>
            </a:r>
            <a:r>
              <a:rPr lang="en-GB" sz="500" b="1" dirty="0" err="1">
                <a:latin typeface="Courier New" panose="02070309020205020404" pitchFamily="49" charset="0"/>
                <a:cs typeface="Courier New" panose="02070309020205020404" pitchFamily="49" charset="0"/>
              </a:rPr>
              <a:t>mypd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persistentVolumeClaim</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claimName</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myclaim</a:t>
            </a:r>
            <a:endParaRPr lang="en-GB" sz="500" b="1" dirty="0">
              <a:latin typeface="Courier New" panose="02070309020205020404" pitchFamily="49" charset="0"/>
              <a:cs typeface="Courier New" panose="02070309020205020404" pitchFamily="49" charset="0"/>
            </a:endParaRPr>
          </a:p>
          <a:p>
            <a:pPr>
              <a:lnSpc>
                <a:spcPct val="90000"/>
              </a:lnSpc>
            </a:pPr>
            <a:endParaRPr lang="en-GB" sz="500" b="1" dirty="0">
              <a:latin typeface="Courier New" panose="02070309020205020404" pitchFamily="49" charset="0"/>
              <a:cs typeface="Courier New" panose="02070309020205020404" pitchFamily="49" charset="0"/>
            </a:endParaRPr>
          </a:p>
        </p:txBody>
      </p:sp>
      <p:grpSp>
        <p:nvGrpSpPr>
          <p:cNvPr id="27" name="Group 26">
            <a:extLst>
              <a:ext uri="{FF2B5EF4-FFF2-40B4-BE49-F238E27FC236}">
                <a16:creationId xmlns:a16="http://schemas.microsoft.com/office/drawing/2014/main" id="{F924CBCC-D2D3-4B94-8E3F-5F2496CC5F0E}"/>
              </a:ext>
            </a:extLst>
          </p:cNvPr>
          <p:cNvGrpSpPr/>
          <p:nvPr/>
        </p:nvGrpSpPr>
        <p:grpSpPr>
          <a:xfrm>
            <a:off x="10426524" y="3908756"/>
            <a:ext cx="1576566" cy="1010293"/>
            <a:chOff x="10429240" y="3908881"/>
            <a:chExt cx="1576977" cy="1010556"/>
          </a:xfrm>
        </p:grpSpPr>
        <p:sp>
          <p:nvSpPr>
            <p:cNvPr id="25" name="Rectangle: Rounded Corners 24">
              <a:extLst>
                <a:ext uri="{FF2B5EF4-FFF2-40B4-BE49-F238E27FC236}">
                  <a16:creationId xmlns:a16="http://schemas.microsoft.com/office/drawing/2014/main" id="{5F4C1137-C2D4-446A-8660-D5BA929B9159}"/>
                </a:ext>
              </a:extLst>
            </p:cNvPr>
            <p:cNvSpPr/>
            <p:nvPr/>
          </p:nvSpPr>
          <p:spPr bwMode="auto">
            <a:xfrm>
              <a:off x="10429240" y="3908881"/>
              <a:ext cx="1576977" cy="1010556"/>
            </a:xfrm>
            <a:prstGeom prst="roundRect">
              <a:avLst/>
            </a:prstGeom>
            <a:solidFill>
              <a:srgbClr val="7030A0"/>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rtlCol="0" anchor="ctr"/>
            <a:lstStyle/>
            <a:p>
              <a:pPr algn="ctr"/>
              <a:r>
                <a:rPr lang="en-GB" sz="1600" b="1" dirty="0" err="1">
                  <a:solidFill>
                    <a:srgbClr val="FFFFFF"/>
                  </a:solidFill>
                </a:rPr>
                <a:t>mypod</a:t>
              </a:r>
              <a:endParaRPr lang="en-GB" sz="1600" b="1" dirty="0">
                <a:solidFill>
                  <a:srgbClr val="FFFFFF"/>
                </a:solidFill>
              </a:endParaRPr>
            </a:p>
          </p:txBody>
        </p:sp>
        <p:sp>
          <p:nvSpPr>
            <p:cNvPr id="26" name="Rectangle: Rounded Corners 25">
              <a:extLst>
                <a:ext uri="{FF2B5EF4-FFF2-40B4-BE49-F238E27FC236}">
                  <a16:creationId xmlns:a16="http://schemas.microsoft.com/office/drawing/2014/main" id="{9C17D1A4-6263-435E-ACDE-161CF5FFEA4E}"/>
                </a:ext>
              </a:extLst>
            </p:cNvPr>
            <p:cNvSpPr/>
            <p:nvPr/>
          </p:nvSpPr>
          <p:spPr>
            <a:xfrm>
              <a:off x="10541000" y="4554041"/>
              <a:ext cx="557304" cy="274469"/>
            </a:xfrm>
            <a:prstGeom prst="roundRect">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050" dirty="0" err="1"/>
                <a:t>httpd</a:t>
              </a:r>
              <a:endParaRPr lang="en-GB" sz="1050" dirty="0"/>
            </a:p>
          </p:txBody>
        </p:sp>
      </p:grpSp>
      <p:sp>
        <p:nvSpPr>
          <p:cNvPr id="28" name="Flowchart: Magnetic Disk 27">
            <a:extLst>
              <a:ext uri="{FF2B5EF4-FFF2-40B4-BE49-F238E27FC236}">
                <a16:creationId xmlns:a16="http://schemas.microsoft.com/office/drawing/2014/main" id="{F26CAB46-6C17-4C28-B99F-8F7C3FC76252}"/>
              </a:ext>
            </a:extLst>
          </p:cNvPr>
          <p:cNvSpPr/>
          <p:nvPr/>
        </p:nvSpPr>
        <p:spPr bwMode="auto">
          <a:xfrm>
            <a:off x="6954160" y="5861686"/>
            <a:ext cx="1699906" cy="467238"/>
          </a:xfrm>
          <a:prstGeom prst="flowChartMagneticDisk">
            <a:avLst/>
          </a:prstGeom>
          <a:ln>
            <a:headEnd/>
            <a:tailEnd/>
          </a:ln>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lang="en-GB" sz="1600" b="1" dirty="0" err="1">
                <a:solidFill>
                  <a:schemeClr val="tx1"/>
                </a:solidFill>
              </a:rPr>
              <a:t>nfs</a:t>
            </a:r>
            <a:endParaRPr lang="en-GB" sz="1600" b="1" dirty="0">
              <a:solidFill>
                <a:schemeClr val="tx1"/>
              </a:solidFill>
            </a:endParaRPr>
          </a:p>
        </p:txBody>
      </p:sp>
      <p:cxnSp>
        <p:nvCxnSpPr>
          <p:cNvPr id="29" name="Straight Arrow Connector 28">
            <a:extLst>
              <a:ext uri="{FF2B5EF4-FFF2-40B4-BE49-F238E27FC236}">
                <a16:creationId xmlns:a16="http://schemas.microsoft.com/office/drawing/2014/main" id="{6366EFFA-7D9A-4985-B543-DC0A24208B53}"/>
              </a:ext>
            </a:extLst>
          </p:cNvPr>
          <p:cNvCxnSpPr>
            <a:cxnSpLocks/>
            <a:stCxn id="25" idx="2"/>
            <a:endCxn id="28" idx="1"/>
          </p:cNvCxnSpPr>
          <p:nvPr/>
        </p:nvCxnSpPr>
        <p:spPr>
          <a:xfrm flipH="1">
            <a:off x="7804113" y="4919050"/>
            <a:ext cx="3410695" cy="942637"/>
          </a:xfrm>
          <a:prstGeom prst="straightConnector1">
            <a:avLst/>
          </a:prstGeom>
          <a:ln w="38100">
            <a:solidFill>
              <a:srgbClr val="00B05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9C39BDCC-2D6A-4B09-A90A-E25B7698FA9E}"/>
              </a:ext>
            </a:extLst>
          </p:cNvPr>
          <p:cNvSpPr/>
          <p:nvPr/>
        </p:nvSpPr>
        <p:spPr bwMode="auto">
          <a:xfrm>
            <a:off x="4617608" y="3178696"/>
            <a:ext cx="1444156"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a:solidFill>
                  <a:srgbClr val="FFFFFF"/>
                </a:solidFill>
              </a:rPr>
              <a:t>scheduler</a:t>
            </a:r>
          </a:p>
        </p:txBody>
      </p:sp>
      <p:sp>
        <p:nvSpPr>
          <p:cNvPr id="33" name="Rectangle: Rounded Corners 32">
            <a:extLst>
              <a:ext uri="{FF2B5EF4-FFF2-40B4-BE49-F238E27FC236}">
                <a16:creationId xmlns:a16="http://schemas.microsoft.com/office/drawing/2014/main" id="{81F69EDE-7AA1-4F17-BE77-83043AAE447D}"/>
              </a:ext>
            </a:extLst>
          </p:cNvPr>
          <p:cNvSpPr/>
          <p:nvPr/>
        </p:nvSpPr>
        <p:spPr bwMode="auto">
          <a:xfrm>
            <a:off x="7451510" y="1203450"/>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
        <p:nvSpPr>
          <p:cNvPr id="34" name="Rectangle: Rounded Corners 33">
            <a:extLst>
              <a:ext uri="{FF2B5EF4-FFF2-40B4-BE49-F238E27FC236}">
                <a16:creationId xmlns:a16="http://schemas.microsoft.com/office/drawing/2014/main" id="{034B7A20-6F81-43B4-A86E-74F748C54E5E}"/>
              </a:ext>
            </a:extLst>
          </p:cNvPr>
          <p:cNvSpPr/>
          <p:nvPr/>
        </p:nvSpPr>
        <p:spPr bwMode="auto">
          <a:xfrm>
            <a:off x="7451509" y="2357397"/>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
        <p:nvSpPr>
          <p:cNvPr id="35" name="Rectangle: Rounded Corners 34">
            <a:extLst>
              <a:ext uri="{FF2B5EF4-FFF2-40B4-BE49-F238E27FC236}">
                <a16:creationId xmlns:a16="http://schemas.microsoft.com/office/drawing/2014/main" id="{548ABC3C-4C1B-426D-A424-2316FA11E4A7}"/>
              </a:ext>
            </a:extLst>
          </p:cNvPr>
          <p:cNvSpPr/>
          <p:nvPr/>
        </p:nvSpPr>
        <p:spPr bwMode="auto">
          <a:xfrm>
            <a:off x="7451508" y="3493211"/>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Tree>
    <p:extLst>
      <p:ext uri="{BB962C8B-B14F-4D97-AF65-F5344CB8AC3E}">
        <p14:creationId xmlns:p14="http://schemas.microsoft.com/office/powerpoint/2010/main" val="37332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 calcmode="lin" valueType="num">
                                      <p:cBhvr additive="base">
                                        <p:cTn id="27"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 calcmode="lin" valueType="num">
                                      <p:cBhvr additive="base">
                                        <p:cTn id="47"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heel(1)">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randombar(horizontal)">
                                      <p:cBhvr>
                                        <p:cTn id="72" dur="500"/>
                                        <p:tgtEl>
                                          <p:spTgt spid="29"/>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down)">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7" grpId="0" animBg="1"/>
      <p:bldP spid="17" grpId="1" animBg="1"/>
      <p:bldP spid="23" grpId="0" animBg="1"/>
      <p:bldP spid="23" grpId="1" animBg="1"/>
      <p:bldP spid="2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Docker Default Networking</a:t>
            </a:r>
          </a:p>
        </p:txBody>
      </p:sp>
      <p:sp>
        <p:nvSpPr>
          <p:cNvPr id="53" name="Content Placeholder 52">
            <a:extLst>
              <a:ext uri="{FF2B5EF4-FFF2-40B4-BE49-F238E27FC236}">
                <a16:creationId xmlns:a16="http://schemas.microsoft.com/office/drawing/2014/main" id="{B6E270D8-9DAE-4525-ADB4-4C825B63E4B1}"/>
              </a:ext>
            </a:extLst>
          </p:cNvPr>
          <p:cNvSpPr>
            <a:spLocks noGrp="1"/>
          </p:cNvSpPr>
          <p:nvPr>
            <p:ph sz="half" idx="2"/>
          </p:nvPr>
        </p:nvSpPr>
        <p:spPr/>
        <p:txBody>
          <a:bodyPr/>
          <a:lstStyle/>
          <a:p>
            <a:r>
              <a:rPr lang="en-GB" dirty="0"/>
              <a:t>Default Docker net behaviour is containers connected to the bridge network</a:t>
            </a:r>
          </a:p>
          <a:p>
            <a:endParaRPr lang="en-GB" dirty="0"/>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858585" cy="19816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682570" y="2520653"/>
            <a:ext cx="674864" cy="27051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1" name="TextBox 59">
            <a:extLst>
              <a:ext uri="{FF2B5EF4-FFF2-40B4-BE49-F238E27FC236}">
                <a16:creationId xmlns:a16="http://schemas.microsoft.com/office/drawing/2014/main" id="{7990068C-3E2F-49E6-A176-ABF81D84ADA5}"/>
              </a:ext>
            </a:extLst>
          </p:cNvPr>
          <p:cNvSpPr txBox="1"/>
          <p:nvPr/>
        </p:nvSpPr>
        <p:spPr>
          <a:xfrm>
            <a:off x="1867737" y="3613595"/>
            <a:ext cx="564111" cy="18419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bridge</a:t>
            </a:r>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spTree>
    <p:extLst>
      <p:ext uri="{BB962C8B-B14F-4D97-AF65-F5344CB8AC3E}">
        <p14:creationId xmlns:p14="http://schemas.microsoft.com/office/powerpoint/2010/main" val="351403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1BB11-3C6C-0C4F-AC79-C467723F8E9E}"/>
              </a:ext>
            </a:extLst>
          </p:cNvPr>
          <p:cNvSpPr>
            <a:spLocks noGrp="1"/>
          </p:cNvSpPr>
          <p:nvPr>
            <p:ph sz="quarter" idx="14"/>
          </p:nvPr>
        </p:nvSpPr>
        <p:spPr/>
        <p:txBody>
          <a:bodyPr/>
          <a:lstStyle/>
          <a:p>
            <a:r>
              <a:rPr lang="en-US" dirty="0"/>
              <a:t>During this workshop we will use a single virtual container host (VCH)</a:t>
            </a:r>
          </a:p>
          <a:p>
            <a:r>
              <a:rPr lang="en-US" dirty="0"/>
              <a:t>A team would use a single VCH to run pre-production tests or production workloads</a:t>
            </a:r>
          </a:p>
          <a:p>
            <a:r>
              <a:rPr lang="en-US" dirty="0"/>
              <a:t>To avoid conflicts when we are all running the same operations, append your email username to any named resources:</a:t>
            </a:r>
          </a:p>
          <a:p>
            <a:pPr lvl="1"/>
            <a:r>
              <a:rPr lang="en-US" dirty="0"/>
              <a:t>Docker run –name common-name-</a:t>
            </a:r>
            <a:r>
              <a:rPr lang="en-US" dirty="0" err="1"/>
              <a:t>emailID</a:t>
            </a:r>
            <a:endParaRPr lang="en-US" dirty="0"/>
          </a:p>
        </p:txBody>
      </p:sp>
      <p:sp>
        <p:nvSpPr>
          <p:cNvPr id="3" name="Title 2">
            <a:extLst>
              <a:ext uri="{FF2B5EF4-FFF2-40B4-BE49-F238E27FC236}">
                <a16:creationId xmlns:a16="http://schemas.microsoft.com/office/drawing/2014/main" id="{6998ACA2-0279-0541-9D31-31A4495E27F0}"/>
              </a:ext>
            </a:extLst>
          </p:cNvPr>
          <p:cNvSpPr>
            <a:spLocks noGrp="1"/>
          </p:cNvSpPr>
          <p:nvPr>
            <p:ph type="title"/>
          </p:nvPr>
        </p:nvSpPr>
        <p:spPr/>
        <p:txBody>
          <a:bodyPr/>
          <a:lstStyle/>
          <a:p>
            <a:r>
              <a:rPr lang="en-US" dirty="0"/>
              <a:t>Hands-On With vSphere Integrated Containers</a:t>
            </a:r>
          </a:p>
        </p:txBody>
      </p:sp>
      <p:sp>
        <p:nvSpPr>
          <p:cNvPr id="4" name="Subtitle 3">
            <a:extLst>
              <a:ext uri="{FF2B5EF4-FFF2-40B4-BE49-F238E27FC236}">
                <a16:creationId xmlns:a16="http://schemas.microsoft.com/office/drawing/2014/main" id="{E39FAE3C-8DC6-794C-8279-CCFA43BFDBE8}"/>
              </a:ext>
            </a:extLst>
          </p:cNvPr>
          <p:cNvSpPr>
            <a:spLocks noGrp="1"/>
          </p:cNvSpPr>
          <p:nvPr>
            <p:ph type="subTitle" idx="10"/>
          </p:nvPr>
        </p:nvSpPr>
        <p:spPr/>
        <p:txBody>
          <a:bodyPr/>
          <a:lstStyle/>
          <a:p>
            <a:r>
              <a:rPr lang="en-US" dirty="0"/>
              <a:t>Group use of a single virtual container host</a:t>
            </a:r>
          </a:p>
        </p:txBody>
      </p:sp>
    </p:spTree>
    <p:extLst>
      <p:ext uri="{BB962C8B-B14F-4D97-AF65-F5344CB8AC3E}">
        <p14:creationId xmlns:p14="http://schemas.microsoft.com/office/powerpoint/2010/main" val="322304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372B402-F31F-4A70-AFC0-A9C2BDC32678}"/>
              </a:ext>
            </a:extLst>
          </p:cNvPr>
          <p:cNvSpPr/>
          <p:nvPr/>
        </p:nvSpPr>
        <p:spPr bwMode="auto">
          <a:xfrm>
            <a:off x="1268399" y="1372136"/>
            <a:ext cx="9389204"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11" name="Rectangle: Rounded Corners 10">
            <a:extLst>
              <a:ext uri="{FF2B5EF4-FFF2-40B4-BE49-F238E27FC236}">
                <a16:creationId xmlns:a16="http://schemas.microsoft.com/office/drawing/2014/main" id="{91C4747E-BD5F-4DE3-A51F-416A1D1E58E9}"/>
              </a:ext>
            </a:extLst>
          </p:cNvPr>
          <p:cNvSpPr/>
          <p:nvPr/>
        </p:nvSpPr>
        <p:spPr bwMode="auto">
          <a:xfrm>
            <a:off x="1782615" y="3592788"/>
            <a:ext cx="688287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 name="Title 1">
            <a:extLst>
              <a:ext uri="{FF2B5EF4-FFF2-40B4-BE49-F238E27FC236}">
                <a16:creationId xmlns:a16="http://schemas.microsoft.com/office/drawing/2014/main" id="{0B4B74EE-8AD7-4860-AE02-C7CC101FCE95}"/>
              </a:ext>
            </a:extLst>
          </p:cNvPr>
          <p:cNvSpPr>
            <a:spLocks noGrp="1"/>
          </p:cNvSpPr>
          <p:nvPr>
            <p:ph type="title"/>
          </p:nvPr>
        </p:nvSpPr>
        <p:spPr/>
        <p:txBody>
          <a:bodyPr/>
          <a:lstStyle/>
          <a:p>
            <a:r>
              <a:rPr lang="en-GB" dirty="0"/>
              <a:t>Network Interfaces Inside &amp; Out</a:t>
            </a:r>
          </a:p>
        </p:txBody>
      </p:sp>
      <p:sp>
        <p:nvSpPr>
          <p:cNvPr id="5" name="Rectangle: Rounded Corners 4">
            <a:extLst>
              <a:ext uri="{FF2B5EF4-FFF2-40B4-BE49-F238E27FC236}">
                <a16:creationId xmlns:a16="http://schemas.microsoft.com/office/drawing/2014/main" id="{86DF7820-479C-45CF-A17B-07EB55B10B34}"/>
              </a:ext>
            </a:extLst>
          </p:cNvPr>
          <p:cNvSpPr/>
          <p:nvPr/>
        </p:nvSpPr>
        <p:spPr bwMode="auto">
          <a:xfrm>
            <a:off x="1832132" y="2183455"/>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a:t>
            </a:r>
            <a:r>
              <a:rPr lang="en-GB" sz="1600" b="1" dirty="0" err="1">
                <a:solidFill>
                  <a:srgbClr val="FFFFFF"/>
                </a:solidFill>
              </a:rPr>
              <a:t>nginx</a:t>
            </a:r>
            <a:r>
              <a:rPr lang="en-GB" sz="1600" b="1" dirty="0">
                <a:solidFill>
                  <a:srgbClr val="FFFFFF"/>
                </a:solidFill>
              </a:rPr>
              <a:t>”</a:t>
            </a:r>
          </a:p>
        </p:txBody>
      </p:sp>
      <p:sp>
        <p:nvSpPr>
          <p:cNvPr id="6" name="Rectangle: Rounded Corners 5">
            <a:extLst>
              <a:ext uri="{FF2B5EF4-FFF2-40B4-BE49-F238E27FC236}">
                <a16:creationId xmlns:a16="http://schemas.microsoft.com/office/drawing/2014/main" id="{E8A88E1A-2BE0-4806-83EB-19A5A8A76C93}"/>
              </a:ext>
            </a:extLst>
          </p:cNvPr>
          <p:cNvSpPr/>
          <p:nvPr/>
        </p:nvSpPr>
        <p:spPr bwMode="auto">
          <a:xfrm>
            <a:off x="4494629" y="2183455"/>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a:t>
            </a:r>
            <a:r>
              <a:rPr lang="en-GB" sz="1600" b="1" dirty="0" err="1">
                <a:solidFill>
                  <a:srgbClr val="FFFFFF"/>
                </a:solidFill>
              </a:rPr>
              <a:t>httpd</a:t>
            </a:r>
            <a:r>
              <a:rPr lang="en-GB" sz="1600" b="1" dirty="0">
                <a:solidFill>
                  <a:srgbClr val="FFFFFF"/>
                </a:solidFill>
              </a:rPr>
              <a:t>”</a:t>
            </a:r>
          </a:p>
        </p:txBody>
      </p:sp>
      <p:sp>
        <p:nvSpPr>
          <p:cNvPr id="7" name="Rectangle: Rounded Corners 6">
            <a:extLst>
              <a:ext uri="{FF2B5EF4-FFF2-40B4-BE49-F238E27FC236}">
                <a16:creationId xmlns:a16="http://schemas.microsoft.com/office/drawing/2014/main" id="{CE5325CE-C436-447C-9581-D62734256C30}"/>
              </a:ext>
            </a:extLst>
          </p:cNvPr>
          <p:cNvSpPr/>
          <p:nvPr/>
        </p:nvSpPr>
        <p:spPr bwMode="auto">
          <a:xfrm>
            <a:off x="3180520" y="298905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8" name="Rectangle: Rounded Corners 7">
            <a:extLst>
              <a:ext uri="{FF2B5EF4-FFF2-40B4-BE49-F238E27FC236}">
                <a16:creationId xmlns:a16="http://schemas.microsoft.com/office/drawing/2014/main" id="{61A58DC4-E973-4B6E-825E-6321E6FDD311}"/>
              </a:ext>
            </a:extLst>
          </p:cNvPr>
          <p:cNvSpPr/>
          <p:nvPr/>
        </p:nvSpPr>
        <p:spPr bwMode="auto">
          <a:xfrm>
            <a:off x="5865870" y="298905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9" name="Rectangle: Rounded Corners 8">
            <a:extLst>
              <a:ext uri="{FF2B5EF4-FFF2-40B4-BE49-F238E27FC236}">
                <a16:creationId xmlns:a16="http://schemas.microsoft.com/office/drawing/2014/main" id="{6E00A8DA-FF66-4447-9EE0-8B2F6987AB89}"/>
              </a:ext>
            </a:extLst>
          </p:cNvPr>
          <p:cNvSpPr/>
          <p:nvPr/>
        </p:nvSpPr>
        <p:spPr bwMode="auto">
          <a:xfrm>
            <a:off x="3180520" y="3802283"/>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veth1</a:t>
            </a:r>
          </a:p>
        </p:txBody>
      </p:sp>
      <p:sp>
        <p:nvSpPr>
          <p:cNvPr id="10" name="Rectangle: Rounded Corners 9">
            <a:extLst>
              <a:ext uri="{FF2B5EF4-FFF2-40B4-BE49-F238E27FC236}">
                <a16:creationId xmlns:a16="http://schemas.microsoft.com/office/drawing/2014/main" id="{05D4E4F0-47A6-4008-AC3C-6672D295F447}"/>
              </a:ext>
            </a:extLst>
          </p:cNvPr>
          <p:cNvSpPr/>
          <p:nvPr/>
        </p:nvSpPr>
        <p:spPr bwMode="auto">
          <a:xfrm>
            <a:off x="5865870" y="3781333"/>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veth2</a:t>
            </a:r>
          </a:p>
        </p:txBody>
      </p:sp>
      <p:sp>
        <p:nvSpPr>
          <p:cNvPr id="12" name="TextBox 11">
            <a:extLst>
              <a:ext uri="{FF2B5EF4-FFF2-40B4-BE49-F238E27FC236}">
                <a16:creationId xmlns:a16="http://schemas.microsoft.com/office/drawing/2014/main" id="{16747822-8A2D-4436-9E86-8CE18ABA3C25}"/>
              </a:ext>
            </a:extLst>
          </p:cNvPr>
          <p:cNvSpPr txBox="1"/>
          <p:nvPr/>
        </p:nvSpPr>
        <p:spPr>
          <a:xfrm>
            <a:off x="7290440" y="3809901"/>
            <a:ext cx="1226501" cy="179023"/>
          </a:xfrm>
          <a:prstGeom prst="rect">
            <a:avLst/>
          </a:prstGeom>
          <a:noFill/>
        </p:spPr>
        <p:txBody>
          <a:bodyPr wrap="square" lIns="0" tIns="0" rIns="0" bIns="0" rtlCol="0">
            <a:noAutofit/>
          </a:bodyPr>
          <a:lstStyle/>
          <a:p>
            <a:pPr>
              <a:lnSpc>
                <a:spcPct val="90000"/>
              </a:lnSpc>
            </a:pPr>
            <a:r>
              <a:rPr lang="en-GB" sz="1799" dirty="0"/>
              <a:t>docker0</a:t>
            </a:r>
          </a:p>
        </p:txBody>
      </p:sp>
      <p:sp>
        <p:nvSpPr>
          <p:cNvPr id="13" name="Rectangle: Rounded Corners 12">
            <a:extLst>
              <a:ext uri="{FF2B5EF4-FFF2-40B4-BE49-F238E27FC236}">
                <a16:creationId xmlns:a16="http://schemas.microsoft.com/office/drawing/2014/main" id="{45B56842-A305-4E7F-ADB5-E9C30105D3FE}"/>
              </a:ext>
            </a:extLst>
          </p:cNvPr>
          <p:cNvSpPr/>
          <p:nvPr/>
        </p:nvSpPr>
        <p:spPr bwMode="auto">
          <a:xfrm>
            <a:off x="7355192" y="4750726"/>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14" name="Straight Connector 43">
            <a:extLst>
              <a:ext uri="{FF2B5EF4-FFF2-40B4-BE49-F238E27FC236}">
                <a16:creationId xmlns:a16="http://schemas.microsoft.com/office/drawing/2014/main" id="{88D7CF9F-B023-45BD-A947-309125CE5CB4}"/>
              </a:ext>
            </a:extLst>
          </p:cNvPr>
          <p:cNvCxnSpPr>
            <a:cxnSpLocks/>
          </p:cNvCxnSpPr>
          <p:nvPr/>
        </p:nvCxnSpPr>
        <p:spPr>
          <a:xfrm>
            <a:off x="3573271" y="3288067"/>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3">
            <a:extLst>
              <a:ext uri="{FF2B5EF4-FFF2-40B4-BE49-F238E27FC236}">
                <a16:creationId xmlns:a16="http://schemas.microsoft.com/office/drawing/2014/main" id="{55893C67-89B0-4FBD-82DD-0A7132A947FA}"/>
              </a:ext>
            </a:extLst>
          </p:cNvPr>
          <p:cNvCxnSpPr>
            <a:cxnSpLocks/>
          </p:cNvCxnSpPr>
          <p:nvPr/>
        </p:nvCxnSpPr>
        <p:spPr>
          <a:xfrm>
            <a:off x="6247194" y="3282353"/>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43">
            <a:extLst>
              <a:ext uri="{FF2B5EF4-FFF2-40B4-BE49-F238E27FC236}">
                <a16:creationId xmlns:a16="http://schemas.microsoft.com/office/drawing/2014/main" id="{3681C261-8332-4962-BF1B-E3D2D09714EF}"/>
              </a:ext>
            </a:extLst>
          </p:cNvPr>
          <p:cNvCxnSpPr>
            <a:cxnSpLocks/>
          </p:cNvCxnSpPr>
          <p:nvPr/>
        </p:nvCxnSpPr>
        <p:spPr>
          <a:xfrm>
            <a:off x="7740325" y="4263173"/>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C67737-432A-4FEF-8252-FE81BD49DCE1}"/>
              </a:ext>
            </a:extLst>
          </p:cNvPr>
          <p:cNvSpPr txBox="1"/>
          <p:nvPr/>
        </p:nvSpPr>
        <p:spPr>
          <a:xfrm>
            <a:off x="4578850" y="3017628"/>
            <a:ext cx="1169363" cy="268535"/>
          </a:xfrm>
          <a:prstGeom prst="rect">
            <a:avLst/>
          </a:prstGeom>
          <a:noFill/>
        </p:spPr>
        <p:txBody>
          <a:bodyPr wrap="square" lIns="0" tIns="0" rIns="0" bIns="0" rtlCol="0">
            <a:noAutofit/>
          </a:bodyPr>
          <a:lstStyle/>
          <a:p>
            <a:pPr>
              <a:lnSpc>
                <a:spcPct val="90000"/>
              </a:lnSpc>
            </a:pPr>
            <a:r>
              <a:rPr lang="en-GB" sz="1050" dirty="0">
                <a:solidFill>
                  <a:schemeClr val="bg1"/>
                </a:solidFill>
              </a:rPr>
              <a:t>Container Network Namespace</a:t>
            </a:r>
          </a:p>
        </p:txBody>
      </p:sp>
      <p:sp>
        <p:nvSpPr>
          <p:cNvPr id="21" name="TextBox 20">
            <a:extLst>
              <a:ext uri="{FF2B5EF4-FFF2-40B4-BE49-F238E27FC236}">
                <a16:creationId xmlns:a16="http://schemas.microsoft.com/office/drawing/2014/main" id="{FCE7301A-6710-42D4-A969-EBBD17D5EDAB}"/>
              </a:ext>
            </a:extLst>
          </p:cNvPr>
          <p:cNvSpPr txBox="1"/>
          <p:nvPr/>
        </p:nvSpPr>
        <p:spPr>
          <a:xfrm>
            <a:off x="8918580" y="4226987"/>
            <a:ext cx="1854987" cy="662767"/>
          </a:xfrm>
          <a:prstGeom prst="rect">
            <a:avLst/>
          </a:prstGeom>
          <a:noFill/>
        </p:spPr>
        <p:txBody>
          <a:bodyPr wrap="square" lIns="0" tIns="0" rIns="0" bIns="0" rtlCol="0">
            <a:noAutofit/>
          </a:bodyPr>
          <a:lstStyle/>
          <a:p>
            <a:pPr>
              <a:lnSpc>
                <a:spcPct val="90000"/>
              </a:lnSpc>
            </a:pPr>
            <a:r>
              <a:rPr lang="en-GB" sz="1799" dirty="0"/>
              <a:t>Root network namespace</a:t>
            </a:r>
          </a:p>
        </p:txBody>
      </p:sp>
      <p:sp>
        <p:nvSpPr>
          <p:cNvPr id="22" name="TextBox 21">
            <a:extLst>
              <a:ext uri="{FF2B5EF4-FFF2-40B4-BE49-F238E27FC236}">
                <a16:creationId xmlns:a16="http://schemas.microsoft.com/office/drawing/2014/main" id="{290E2A7E-D942-4156-BA14-B84FF3D7F45C}"/>
              </a:ext>
            </a:extLst>
          </p:cNvPr>
          <p:cNvSpPr txBox="1"/>
          <p:nvPr/>
        </p:nvSpPr>
        <p:spPr>
          <a:xfrm>
            <a:off x="1958675" y="3013819"/>
            <a:ext cx="1169363" cy="268535"/>
          </a:xfrm>
          <a:prstGeom prst="rect">
            <a:avLst/>
          </a:prstGeom>
          <a:noFill/>
        </p:spPr>
        <p:txBody>
          <a:bodyPr wrap="square" lIns="0" tIns="0" rIns="0" bIns="0" rtlCol="0">
            <a:noAutofit/>
          </a:bodyPr>
          <a:lstStyle/>
          <a:p>
            <a:pPr>
              <a:lnSpc>
                <a:spcPct val="90000"/>
              </a:lnSpc>
            </a:pPr>
            <a:r>
              <a:rPr lang="en-GB" sz="1050" dirty="0">
                <a:solidFill>
                  <a:schemeClr val="bg1"/>
                </a:solidFill>
              </a:rPr>
              <a:t>Container Network Namespace</a:t>
            </a:r>
          </a:p>
        </p:txBody>
      </p:sp>
      <p:sp>
        <p:nvSpPr>
          <p:cNvPr id="23" name="TextBox 22">
            <a:extLst>
              <a:ext uri="{FF2B5EF4-FFF2-40B4-BE49-F238E27FC236}">
                <a16:creationId xmlns:a16="http://schemas.microsoft.com/office/drawing/2014/main" id="{8CED21F8-62B2-4E23-9F7B-0A256326E48A}"/>
              </a:ext>
            </a:extLst>
          </p:cNvPr>
          <p:cNvSpPr txBox="1"/>
          <p:nvPr/>
        </p:nvSpPr>
        <p:spPr>
          <a:xfrm>
            <a:off x="3624270" y="3494705"/>
            <a:ext cx="819359" cy="139982"/>
          </a:xfrm>
          <a:prstGeom prst="rect">
            <a:avLst/>
          </a:prstGeom>
          <a:noFill/>
        </p:spPr>
        <p:txBody>
          <a:bodyPr wrap="square" lIns="0" tIns="0" rIns="0" bIns="0" rtlCol="0">
            <a:noAutofit/>
          </a:bodyPr>
          <a:lstStyle/>
          <a:p>
            <a:pPr>
              <a:lnSpc>
                <a:spcPct val="90000"/>
              </a:lnSpc>
            </a:pPr>
            <a:r>
              <a:rPr lang="en-GB" sz="1050" dirty="0" err="1">
                <a:solidFill>
                  <a:schemeClr val="tx2"/>
                </a:solidFill>
              </a:rPr>
              <a:t>veth</a:t>
            </a:r>
            <a:r>
              <a:rPr lang="en-GB" sz="1050" dirty="0">
                <a:solidFill>
                  <a:schemeClr val="tx2"/>
                </a:solidFill>
              </a:rPr>
              <a:t> pair</a:t>
            </a:r>
          </a:p>
        </p:txBody>
      </p:sp>
      <p:sp>
        <p:nvSpPr>
          <p:cNvPr id="24" name="Rectangle 23">
            <a:extLst>
              <a:ext uri="{FF2B5EF4-FFF2-40B4-BE49-F238E27FC236}">
                <a16:creationId xmlns:a16="http://schemas.microsoft.com/office/drawing/2014/main" id="{8A550ED3-2927-4963-B62A-A40433D1D844}"/>
              </a:ext>
            </a:extLst>
          </p:cNvPr>
          <p:cNvSpPr/>
          <p:nvPr/>
        </p:nvSpPr>
        <p:spPr>
          <a:xfrm>
            <a:off x="5077266" y="5443965"/>
            <a:ext cx="1561239" cy="369108"/>
          </a:xfrm>
          <a:prstGeom prst="rect">
            <a:avLst/>
          </a:prstGeom>
        </p:spPr>
        <p:txBody>
          <a:bodyPr wrap="none">
            <a:spAutoFit/>
          </a:bodyPr>
          <a:lstStyle/>
          <a:p>
            <a:r>
              <a:rPr lang="en-GB" sz="1799" dirty="0"/>
              <a:t>Docker Host</a:t>
            </a:r>
          </a:p>
        </p:txBody>
      </p:sp>
    </p:spTree>
    <p:extLst>
      <p:ext uri="{BB962C8B-B14F-4D97-AF65-F5344CB8AC3E}">
        <p14:creationId xmlns:p14="http://schemas.microsoft.com/office/powerpoint/2010/main" val="3234219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Port Expose and Port Publish</a:t>
            </a:r>
          </a:p>
        </p:txBody>
      </p:sp>
      <p:sp>
        <p:nvSpPr>
          <p:cNvPr id="3" name="Content Placeholder 2">
            <a:extLst>
              <a:ext uri="{FF2B5EF4-FFF2-40B4-BE49-F238E27FC236}">
                <a16:creationId xmlns:a16="http://schemas.microsoft.com/office/drawing/2014/main" id="{46D3C070-A12C-46D2-B3FF-1440D2D0C7BB}"/>
              </a:ext>
            </a:extLst>
          </p:cNvPr>
          <p:cNvSpPr>
            <a:spLocks noGrp="1"/>
          </p:cNvSpPr>
          <p:nvPr>
            <p:ph sz="half" idx="1"/>
          </p:nvPr>
        </p:nvSpPr>
        <p:spPr/>
        <p:txBody>
          <a:bodyPr/>
          <a:lstStyle/>
          <a:p>
            <a:endParaRPr lang="en-GB" dirty="0"/>
          </a:p>
        </p:txBody>
      </p:sp>
      <p:sp>
        <p:nvSpPr>
          <p:cNvPr id="14" name="Content Placeholder 13">
            <a:extLst>
              <a:ext uri="{FF2B5EF4-FFF2-40B4-BE49-F238E27FC236}">
                <a16:creationId xmlns:a16="http://schemas.microsoft.com/office/drawing/2014/main" id="{FE5E0AF7-7954-4912-BDAF-48BC3AB472B5}"/>
              </a:ext>
            </a:extLst>
          </p:cNvPr>
          <p:cNvSpPr>
            <a:spLocks noGrp="1"/>
          </p:cNvSpPr>
          <p:nvPr>
            <p:ph sz="half" idx="2"/>
          </p:nvPr>
        </p:nvSpPr>
        <p:spPr/>
        <p:txBody>
          <a:bodyPr/>
          <a:lstStyle/>
          <a:p>
            <a:r>
              <a:rPr lang="en-GB" dirty="0"/>
              <a:t>If the EXPOSE option is used in the </a:t>
            </a:r>
            <a:r>
              <a:rPr lang="en-GB" dirty="0" err="1"/>
              <a:t>Dockerfile</a:t>
            </a:r>
            <a:endParaRPr lang="en-GB" dirty="0"/>
          </a:p>
          <a:p>
            <a:pPr lvl="1"/>
            <a:r>
              <a:rPr lang="en-GB" dirty="0"/>
              <a:t>The app in the container is accessible on that port</a:t>
            </a:r>
          </a:p>
          <a:p>
            <a:pPr lvl="1"/>
            <a:r>
              <a:rPr lang="en-GB" dirty="0"/>
              <a:t>But only to other containers</a:t>
            </a:r>
          </a:p>
          <a:p>
            <a:r>
              <a:rPr lang="en-GB" dirty="0"/>
              <a:t>To publish the port we make a port redirect on the host</a:t>
            </a:r>
          </a:p>
          <a:p>
            <a:pPr lvl="1"/>
            <a:r>
              <a:rPr lang="en-GB" b="1" dirty="0">
                <a:latin typeface="Courier New" panose="02070309020205020404" pitchFamily="49" charset="0"/>
                <a:cs typeface="Courier New" panose="02070309020205020404" pitchFamily="49" charset="0"/>
              </a:rPr>
              <a:t>docker run -p:8080:80</a:t>
            </a:r>
          </a:p>
          <a:p>
            <a:r>
              <a:rPr lang="en-GB" dirty="0"/>
              <a:t>Publish implicitly exposes</a:t>
            </a:r>
          </a:p>
          <a:p>
            <a:endParaRPr lang="en-GB" dirty="0"/>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817790" cy="1733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680528" y="2520653"/>
            <a:ext cx="676906" cy="30653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cxnSp>
        <p:nvCxnSpPr>
          <p:cNvPr id="29" name="Straight Connector 43">
            <a:extLst>
              <a:ext uri="{FF2B5EF4-FFF2-40B4-BE49-F238E27FC236}">
                <a16:creationId xmlns:a16="http://schemas.microsoft.com/office/drawing/2014/main" id="{F466464D-E1F4-4823-8DD7-37C6E4A9BDB7}"/>
              </a:ext>
            </a:extLst>
          </p:cNvPr>
          <p:cNvCxnSpPr>
            <a:cxnSpLocks/>
          </p:cNvCxnSpPr>
          <p:nvPr/>
        </p:nvCxnSpPr>
        <p:spPr>
          <a:xfrm>
            <a:off x="1953301" y="2014057"/>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17">
            <a:extLst>
              <a:ext uri="{FF2B5EF4-FFF2-40B4-BE49-F238E27FC236}">
                <a16:creationId xmlns:a16="http://schemas.microsoft.com/office/drawing/2014/main" id="{24122435-FC92-4833-ADBF-C8657C065507}"/>
              </a:ext>
            </a:extLst>
          </p:cNvPr>
          <p:cNvCxnSpPr>
            <a:cxnSpLocks/>
          </p:cNvCxnSpPr>
          <p:nvPr/>
        </p:nvCxnSpPr>
        <p:spPr>
          <a:xfrm flipV="1">
            <a:off x="1467866" y="2004699"/>
            <a:ext cx="4550006" cy="9360"/>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9F6960F8-F921-4832-AD4A-ABF20C4AFF1F}"/>
              </a:ext>
            </a:extLst>
          </p:cNvPr>
          <p:cNvSpPr txBox="1"/>
          <p:nvPr/>
        </p:nvSpPr>
        <p:spPr>
          <a:xfrm>
            <a:off x="2718423" y="4182646"/>
            <a:ext cx="639010"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cxnSp>
        <p:nvCxnSpPr>
          <p:cNvPr id="12" name="Straight Arrow Connector 11">
            <a:extLst>
              <a:ext uri="{FF2B5EF4-FFF2-40B4-BE49-F238E27FC236}">
                <a16:creationId xmlns:a16="http://schemas.microsoft.com/office/drawing/2014/main" id="{9ADDB342-6CCE-490A-9689-9D68168671E9}"/>
              </a:ext>
            </a:extLst>
          </p:cNvPr>
          <p:cNvCxnSpPr>
            <a:cxnSpLocks/>
          </p:cNvCxnSpPr>
          <p:nvPr/>
        </p:nvCxnSpPr>
        <p:spPr>
          <a:xfrm>
            <a:off x="2257262" y="2018351"/>
            <a:ext cx="532960" cy="193380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3" name="TextBox 61">
            <a:extLst>
              <a:ext uri="{FF2B5EF4-FFF2-40B4-BE49-F238E27FC236}">
                <a16:creationId xmlns:a16="http://schemas.microsoft.com/office/drawing/2014/main" id="{DDCF33C1-DEB1-459B-9875-852981B98571}"/>
              </a:ext>
            </a:extLst>
          </p:cNvPr>
          <p:cNvSpPr txBox="1"/>
          <p:nvPr/>
        </p:nvSpPr>
        <p:spPr>
          <a:xfrm>
            <a:off x="2023237" y="1815355"/>
            <a:ext cx="1154822" cy="1850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10.240.0.3:8080</a:t>
            </a:r>
          </a:p>
        </p:txBody>
      </p:sp>
      <p:sp>
        <p:nvSpPr>
          <p:cNvPr id="33" name="TextBox 59">
            <a:extLst>
              <a:ext uri="{FF2B5EF4-FFF2-40B4-BE49-F238E27FC236}">
                <a16:creationId xmlns:a16="http://schemas.microsoft.com/office/drawing/2014/main" id="{93E4BFA0-D0ED-403B-BE46-B557D06E1D63}"/>
              </a:ext>
            </a:extLst>
          </p:cNvPr>
          <p:cNvSpPr txBox="1"/>
          <p:nvPr/>
        </p:nvSpPr>
        <p:spPr>
          <a:xfrm>
            <a:off x="3645520" y="4182042"/>
            <a:ext cx="639010"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
        <p:nvSpPr>
          <p:cNvPr id="45" name="TextBox 61">
            <a:extLst>
              <a:ext uri="{FF2B5EF4-FFF2-40B4-BE49-F238E27FC236}">
                <a16:creationId xmlns:a16="http://schemas.microsoft.com/office/drawing/2014/main" id="{C86B9595-8FF0-4EEC-A22A-F5A7E6A7A5E1}"/>
              </a:ext>
            </a:extLst>
          </p:cNvPr>
          <p:cNvSpPr txBox="1"/>
          <p:nvPr/>
        </p:nvSpPr>
        <p:spPr>
          <a:xfrm>
            <a:off x="2029196" y="2074184"/>
            <a:ext cx="1154822" cy="1850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10.240.0.3:8081</a:t>
            </a:r>
          </a:p>
        </p:txBody>
      </p:sp>
      <p:cxnSp>
        <p:nvCxnSpPr>
          <p:cNvPr id="46" name="Straight Arrow Connector 45">
            <a:extLst>
              <a:ext uri="{FF2B5EF4-FFF2-40B4-BE49-F238E27FC236}">
                <a16:creationId xmlns:a16="http://schemas.microsoft.com/office/drawing/2014/main" id="{DDDA921A-4BF3-4156-AE26-EA722F3BB31B}"/>
              </a:ext>
            </a:extLst>
          </p:cNvPr>
          <p:cNvCxnSpPr>
            <a:cxnSpLocks/>
          </p:cNvCxnSpPr>
          <p:nvPr/>
        </p:nvCxnSpPr>
        <p:spPr>
          <a:xfrm>
            <a:off x="2792264" y="2259237"/>
            <a:ext cx="804198" cy="171162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21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Adding Docker Networks</a:t>
            </a:r>
          </a:p>
        </p:txBody>
      </p:sp>
      <p:sp>
        <p:nvSpPr>
          <p:cNvPr id="49" name="Content Placeholder 48">
            <a:extLst>
              <a:ext uri="{FF2B5EF4-FFF2-40B4-BE49-F238E27FC236}">
                <a16:creationId xmlns:a16="http://schemas.microsoft.com/office/drawing/2014/main" id="{2B309107-94AE-49C5-8032-01CCFF1871C5}"/>
              </a:ext>
            </a:extLst>
          </p:cNvPr>
          <p:cNvSpPr>
            <a:spLocks noGrp="1"/>
          </p:cNvSpPr>
          <p:nvPr>
            <p:ph sz="half" idx="1"/>
          </p:nvPr>
        </p:nvSpPr>
        <p:spPr/>
        <p:txBody>
          <a:bodyPr/>
          <a:lstStyle/>
          <a:p>
            <a:endParaRPr lang="en-GB" dirty="0"/>
          </a:p>
        </p:txBody>
      </p:sp>
      <p:sp>
        <p:nvSpPr>
          <p:cNvPr id="53" name="Content Placeholder 52">
            <a:extLst>
              <a:ext uri="{FF2B5EF4-FFF2-40B4-BE49-F238E27FC236}">
                <a16:creationId xmlns:a16="http://schemas.microsoft.com/office/drawing/2014/main" id="{B6E270D8-9DAE-4525-ADB4-4C825B63E4B1}"/>
              </a:ext>
            </a:extLst>
          </p:cNvPr>
          <p:cNvSpPr>
            <a:spLocks noGrp="1"/>
          </p:cNvSpPr>
          <p:nvPr>
            <p:ph sz="half" idx="2"/>
          </p:nvPr>
        </p:nvSpPr>
        <p:spPr/>
        <p:txBody>
          <a:bodyPr/>
          <a:lstStyle/>
          <a:p>
            <a:r>
              <a:rPr lang="en-GB" dirty="0"/>
              <a:t>You can also create your own networks</a:t>
            </a:r>
          </a:p>
          <a:p>
            <a:pPr lvl="1"/>
            <a:r>
              <a:rPr lang="en-GB" b="1" dirty="0">
                <a:latin typeface="Courier New" panose="02070309020205020404" pitchFamily="49" charset="0"/>
                <a:cs typeface="Courier New" panose="02070309020205020404" pitchFamily="49" charset="0"/>
              </a:rPr>
              <a:t>docker network create …</a:t>
            </a:r>
          </a:p>
          <a:p>
            <a:r>
              <a:rPr lang="en-GB" dirty="0"/>
              <a:t>You could give a container an interface on a real network using sub-interfaces</a:t>
            </a:r>
          </a:p>
          <a:p>
            <a:pPr lvl="1"/>
            <a:r>
              <a:rPr lang="en-GB" dirty="0"/>
              <a:t>eth0.vlan100, eth0.vlan200 etc</a:t>
            </a:r>
          </a:p>
          <a:p>
            <a:r>
              <a:rPr lang="en-GB" dirty="0"/>
              <a:t>This can be with IPVLAN or MACVLAN drivers</a:t>
            </a:r>
          </a:p>
          <a:p>
            <a:pPr lvl="1"/>
            <a:r>
              <a:rPr lang="en-GB" dirty="0"/>
              <a:t>IPVLAN: containers all share MAC of eth0</a:t>
            </a:r>
          </a:p>
          <a:p>
            <a:pPr lvl="1"/>
            <a:r>
              <a:rPr lang="en-GB" dirty="0"/>
              <a:t>MACVLAN provides each container with unique IP and MAC</a:t>
            </a:r>
          </a:p>
          <a:p>
            <a:r>
              <a:rPr lang="en-GB" dirty="0"/>
              <a:t>Requires IEEE 802.1q trunk port for eth0</a:t>
            </a:r>
          </a:p>
          <a:p>
            <a:endParaRPr lang="en-GB" dirty="0"/>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59">
            <a:extLst>
              <a:ext uri="{FF2B5EF4-FFF2-40B4-BE49-F238E27FC236}">
                <a16:creationId xmlns:a16="http://schemas.microsoft.com/office/drawing/2014/main" id="{30F1AE67-9FFE-483B-968B-E8C86D5251DD}"/>
              </a:ext>
            </a:extLst>
          </p:cNvPr>
          <p:cNvSpPr txBox="1"/>
          <p:nvPr/>
        </p:nvSpPr>
        <p:spPr>
          <a:xfrm>
            <a:off x="2656328" y="2520653"/>
            <a:ext cx="701105" cy="27083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cxnSp>
        <p:nvCxnSpPr>
          <p:cNvPr id="29" name="Straight Connector 17">
            <a:extLst>
              <a:ext uri="{FF2B5EF4-FFF2-40B4-BE49-F238E27FC236}">
                <a16:creationId xmlns:a16="http://schemas.microsoft.com/office/drawing/2014/main" id="{8F1C8AF0-ED65-4978-B449-2B11E87540EF}"/>
              </a:ext>
            </a:extLst>
          </p:cNvPr>
          <p:cNvCxnSpPr>
            <a:cxnSpLocks/>
          </p:cNvCxnSpPr>
          <p:nvPr/>
        </p:nvCxnSpPr>
        <p:spPr>
          <a:xfrm>
            <a:off x="1481722" y="2974988"/>
            <a:ext cx="1174606" cy="0"/>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30">
            <a:extLst>
              <a:ext uri="{FF2B5EF4-FFF2-40B4-BE49-F238E27FC236}">
                <a16:creationId xmlns:a16="http://schemas.microsoft.com/office/drawing/2014/main" id="{34DD64ED-6381-4449-8CFE-21323D5977C0}"/>
              </a:ext>
            </a:extLst>
          </p:cNvPr>
          <p:cNvCxnSpPr/>
          <p:nvPr/>
        </p:nvCxnSpPr>
        <p:spPr>
          <a:xfrm>
            <a:off x="1627320" y="4562191"/>
            <a:ext cx="0" cy="18249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D50D5B-4446-486A-89D9-7B46B0AD9C31}"/>
              </a:ext>
            </a:extLst>
          </p:cNvPr>
          <p:cNvCxnSpPr/>
          <p:nvPr/>
        </p:nvCxnSpPr>
        <p:spPr>
          <a:xfrm>
            <a:off x="2584167" y="4562191"/>
            <a:ext cx="0" cy="18249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144">
            <a:extLst>
              <a:ext uri="{FF2B5EF4-FFF2-40B4-BE49-F238E27FC236}">
                <a16:creationId xmlns:a16="http://schemas.microsoft.com/office/drawing/2014/main" id="{421FEC80-8BBA-453B-A70E-AB5DF7DB9B2B}"/>
              </a:ext>
            </a:extLst>
          </p:cNvPr>
          <p:cNvSpPr/>
          <p:nvPr/>
        </p:nvSpPr>
        <p:spPr>
          <a:xfrm>
            <a:off x="1538383" y="4471286"/>
            <a:ext cx="171705" cy="171705"/>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3" name="Rectangle 144">
            <a:extLst>
              <a:ext uri="{FF2B5EF4-FFF2-40B4-BE49-F238E27FC236}">
                <a16:creationId xmlns:a16="http://schemas.microsoft.com/office/drawing/2014/main" id="{1D3A502F-8BB9-4293-923D-6BC4CC33B9A9}"/>
              </a:ext>
            </a:extLst>
          </p:cNvPr>
          <p:cNvSpPr/>
          <p:nvPr/>
        </p:nvSpPr>
        <p:spPr>
          <a:xfrm>
            <a:off x="2487012" y="4476335"/>
            <a:ext cx="171705" cy="171705"/>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43" name="TextBox 42">
            <a:extLst>
              <a:ext uri="{FF2B5EF4-FFF2-40B4-BE49-F238E27FC236}">
                <a16:creationId xmlns:a16="http://schemas.microsoft.com/office/drawing/2014/main" id="{AC1A93D3-272F-4DD7-80F8-48B68AD28BAE}"/>
              </a:ext>
            </a:extLst>
          </p:cNvPr>
          <p:cNvSpPr txBox="1"/>
          <p:nvPr/>
        </p:nvSpPr>
        <p:spPr>
          <a:xfrm>
            <a:off x="1242138" y="5032362"/>
            <a:ext cx="870380" cy="195715"/>
          </a:xfrm>
          <a:prstGeom prst="rect">
            <a:avLst/>
          </a:prstGeom>
          <a:noFill/>
        </p:spPr>
        <p:txBody>
          <a:bodyPr wrap="square" lIns="0" tIns="0" rIns="0" bIns="0" rtlCol="0">
            <a:noAutofit/>
          </a:bodyPr>
          <a:lstStyle/>
          <a:p>
            <a:pPr>
              <a:lnSpc>
                <a:spcPct val="90000"/>
              </a:lnSpc>
            </a:pPr>
            <a:r>
              <a:rPr lang="en-US" sz="1100" dirty="0"/>
              <a:t>192.168.0.33</a:t>
            </a:r>
            <a:endParaRPr lang="en-US" sz="1200" dirty="0"/>
          </a:p>
        </p:txBody>
      </p:sp>
      <p:sp>
        <p:nvSpPr>
          <p:cNvPr id="45" name="TextBox 36">
            <a:extLst>
              <a:ext uri="{FF2B5EF4-FFF2-40B4-BE49-F238E27FC236}">
                <a16:creationId xmlns:a16="http://schemas.microsoft.com/office/drawing/2014/main" id="{40A1CA5D-2612-4916-9126-6A0913F2B56E}"/>
              </a:ext>
            </a:extLst>
          </p:cNvPr>
          <p:cNvSpPr txBox="1"/>
          <p:nvPr/>
        </p:nvSpPr>
        <p:spPr>
          <a:xfrm>
            <a:off x="2308898" y="5024150"/>
            <a:ext cx="660210" cy="110468"/>
          </a:xfrm>
          <a:prstGeom prst="rect">
            <a:avLst/>
          </a:prstGeom>
          <a:noFill/>
        </p:spPr>
        <p:txBody>
          <a:bodyPr wrap="square" lIns="0" tIns="0" rIns="0" bIns="0" rtlCol="0">
            <a:noAutofit/>
          </a:bodyPr>
          <a:lstStyle/>
          <a:p>
            <a:pPr>
              <a:lnSpc>
                <a:spcPct val="90000"/>
              </a:lnSpc>
            </a:pPr>
            <a:r>
              <a:rPr lang="en-US" sz="1100" dirty="0"/>
              <a:t>10.0.77</a:t>
            </a:r>
            <a:endParaRPr lang="en-US" sz="1200" dirty="0"/>
          </a:p>
        </p:txBody>
      </p:sp>
      <p:pic>
        <p:nvPicPr>
          <p:cNvPr id="46" name="Picture 45" descr="C:\Users\ju\Desktop\docker-container.png">
            <a:extLst>
              <a:ext uri="{FF2B5EF4-FFF2-40B4-BE49-F238E27FC236}">
                <a16:creationId xmlns:a16="http://schemas.microsoft.com/office/drawing/2014/main" id="{DD94B86D-C0BA-431F-A8A1-E94CD06CB9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87940" y="4751602"/>
            <a:ext cx="570312" cy="269995"/>
          </a:xfrm>
          <a:prstGeom prst="rect">
            <a:avLst/>
          </a:prstGeom>
          <a:noFill/>
        </p:spPr>
      </p:pic>
      <p:pic>
        <p:nvPicPr>
          <p:cNvPr id="48" name="Picture 47" descr="C:\Users\ju\Desktop\docker-container.png">
            <a:extLst>
              <a:ext uri="{FF2B5EF4-FFF2-40B4-BE49-F238E27FC236}">
                <a16:creationId xmlns:a16="http://schemas.microsoft.com/office/drawing/2014/main" id="{FD6BC489-323D-43D8-8803-D1075BB028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66290" y="4714414"/>
            <a:ext cx="570312" cy="269995"/>
          </a:xfrm>
          <a:prstGeom prst="rect">
            <a:avLst/>
          </a:prstGeom>
          <a:noFill/>
        </p:spPr>
      </p:pic>
      <p:cxnSp>
        <p:nvCxnSpPr>
          <p:cNvPr id="50" name="Straight Connector 17">
            <a:extLst>
              <a:ext uri="{FF2B5EF4-FFF2-40B4-BE49-F238E27FC236}">
                <a16:creationId xmlns:a16="http://schemas.microsoft.com/office/drawing/2014/main" id="{F0C5CAF7-E7AB-48D7-ADF6-4BF754C050A5}"/>
              </a:ext>
            </a:extLst>
          </p:cNvPr>
          <p:cNvCxnSpPr>
            <a:cxnSpLocks/>
          </p:cNvCxnSpPr>
          <p:nvPr/>
        </p:nvCxnSpPr>
        <p:spPr>
          <a:xfrm flipV="1">
            <a:off x="1627320" y="2983672"/>
            <a:ext cx="0" cy="1563912"/>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53045A2-47BD-43B1-980A-34837184A9DA}"/>
              </a:ext>
            </a:extLst>
          </p:cNvPr>
          <p:cNvSpPr txBox="1"/>
          <p:nvPr/>
        </p:nvSpPr>
        <p:spPr>
          <a:xfrm>
            <a:off x="1085836" y="3090488"/>
            <a:ext cx="872415" cy="153153"/>
          </a:xfrm>
          <a:prstGeom prst="rect">
            <a:avLst/>
          </a:prstGeom>
          <a:noFill/>
        </p:spPr>
        <p:txBody>
          <a:bodyPr wrap="square" lIns="0" tIns="0" rIns="0" bIns="0" rtlCol="0">
            <a:noAutofit/>
          </a:bodyPr>
          <a:lstStyle/>
          <a:p>
            <a:pPr>
              <a:lnSpc>
                <a:spcPct val="90000"/>
              </a:lnSpc>
            </a:pPr>
            <a:r>
              <a:rPr lang="en-US" sz="1100" dirty="0"/>
              <a:t>eth0.vlan100</a:t>
            </a:r>
            <a:endParaRPr lang="en-US" sz="1200" dirty="0"/>
          </a:p>
        </p:txBody>
      </p:sp>
      <p:cxnSp>
        <p:nvCxnSpPr>
          <p:cNvPr id="56" name="Straight Connector 17">
            <a:extLst>
              <a:ext uri="{FF2B5EF4-FFF2-40B4-BE49-F238E27FC236}">
                <a16:creationId xmlns:a16="http://schemas.microsoft.com/office/drawing/2014/main" id="{D3649EE7-6D8E-4694-95AB-199CA0A5F3B9}"/>
              </a:ext>
            </a:extLst>
          </p:cNvPr>
          <p:cNvCxnSpPr>
            <a:cxnSpLocks/>
          </p:cNvCxnSpPr>
          <p:nvPr/>
        </p:nvCxnSpPr>
        <p:spPr>
          <a:xfrm flipV="1">
            <a:off x="1624235" y="1881207"/>
            <a:ext cx="0" cy="102628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A99D752-5054-4D3D-8ADF-96C063200B88}"/>
              </a:ext>
            </a:extLst>
          </p:cNvPr>
          <p:cNvSpPr txBox="1"/>
          <p:nvPr/>
        </p:nvSpPr>
        <p:spPr>
          <a:xfrm>
            <a:off x="2112517" y="3066479"/>
            <a:ext cx="1021682" cy="143811"/>
          </a:xfrm>
          <a:prstGeom prst="rect">
            <a:avLst/>
          </a:prstGeom>
          <a:noFill/>
        </p:spPr>
        <p:txBody>
          <a:bodyPr wrap="square" lIns="0" tIns="0" rIns="0" bIns="0" rtlCol="0">
            <a:noAutofit/>
          </a:bodyPr>
          <a:lstStyle/>
          <a:p>
            <a:pPr>
              <a:lnSpc>
                <a:spcPct val="90000"/>
              </a:lnSpc>
            </a:pPr>
            <a:r>
              <a:rPr lang="en-US" sz="1100" dirty="0"/>
              <a:t>eth0.vlan200</a:t>
            </a:r>
            <a:endParaRPr lang="en-US" sz="1200" dirty="0"/>
          </a:p>
        </p:txBody>
      </p:sp>
      <p:cxnSp>
        <p:nvCxnSpPr>
          <p:cNvPr id="58" name="Straight Connector 17">
            <a:extLst>
              <a:ext uri="{FF2B5EF4-FFF2-40B4-BE49-F238E27FC236}">
                <a16:creationId xmlns:a16="http://schemas.microsoft.com/office/drawing/2014/main" id="{A378C3B1-077C-47FF-BD55-AD4C964133C5}"/>
              </a:ext>
            </a:extLst>
          </p:cNvPr>
          <p:cNvCxnSpPr>
            <a:cxnSpLocks/>
          </p:cNvCxnSpPr>
          <p:nvPr/>
        </p:nvCxnSpPr>
        <p:spPr>
          <a:xfrm flipV="1">
            <a:off x="2572864" y="2993227"/>
            <a:ext cx="0" cy="1563912"/>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17">
            <a:extLst>
              <a:ext uri="{FF2B5EF4-FFF2-40B4-BE49-F238E27FC236}">
                <a16:creationId xmlns:a16="http://schemas.microsoft.com/office/drawing/2014/main" id="{DB6D1A4D-8981-4184-A7AF-C6DA0F6EA799}"/>
              </a:ext>
            </a:extLst>
          </p:cNvPr>
          <p:cNvCxnSpPr>
            <a:cxnSpLocks/>
          </p:cNvCxnSpPr>
          <p:nvPr/>
        </p:nvCxnSpPr>
        <p:spPr>
          <a:xfrm flipV="1">
            <a:off x="2572864" y="2103754"/>
            <a:ext cx="0" cy="788829"/>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17">
            <a:extLst>
              <a:ext uri="{FF2B5EF4-FFF2-40B4-BE49-F238E27FC236}">
                <a16:creationId xmlns:a16="http://schemas.microsoft.com/office/drawing/2014/main" id="{C0905937-3154-4C7C-9AEB-E039F34E0E28}"/>
              </a:ext>
            </a:extLst>
          </p:cNvPr>
          <p:cNvCxnSpPr>
            <a:cxnSpLocks/>
          </p:cNvCxnSpPr>
          <p:nvPr/>
        </p:nvCxnSpPr>
        <p:spPr>
          <a:xfrm flipV="1">
            <a:off x="2174067" y="2079204"/>
            <a:ext cx="1055972" cy="4680"/>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7">
            <a:extLst>
              <a:ext uri="{FF2B5EF4-FFF2-40B4-BE49-F238E27FC236}">
                <a16:creationId xmlns:a16="http://schemas.microsoft.com/office/drawing/2014/main" id="{81D92DC8-ACB5-4196-A320-1E5C9FA2A811}"/>
              </a:ext>
            </a:extLst>
          </p:cNvPr>
          <p:cNvCxnSpPr>
            <a:cxnSpLocks/>
          </p:cNvCxnSpPr>
          <p:nvPr/>
        </p:nvCxnSpPr>
        <p:spPr>
          <a:xfrm flipV="1">
            <a:off x="1474389" y="1868513"/>
            <a:ext cx="1055972" cy="4680"/>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46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7">
            <a:extLst>
              <a:ext uri="{FF2B5EF4-FFF2-40B4-BE49-F238E27FC236}">
                <a16:creationId xmlns:a16="http://schemas.microsoft.com/office/drawing/2014/main" id="{52D483A6-0EE2-4B87-BE16-A972081B6E83}"/>
              </a:ext>
            </a:extLst>
          </p:cNvPr>
          <p:cNvSpPr/>
          <p:nvPr/>
        </p:nvSpPr>
        <p:spPr>
          <a:xfrm>
            <a:off x="6201281"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Multiple Hosts</a:t>
            </a:r>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943545" cy="18567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718424" y="2520652"/>
            <a:ext cx="639010" cy="297521"/>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 1</a:t>
            </a:r>
          </a:p>
        </p:txBody>
      </p:sp>
      <p:cxnSp>
        <p:nvCxnSpPr>
          <p:cNvPr id="32" name="Straight Connector 43">
            <a:extLst>
              <a:ext uri="{FF2B5EF4-FFF2-40B4-BE49-F238E27FC236}">
                <a16:creationId xmlns:a16="http://schemas.microsoft.com/office/drawing/2014/main" id="{A8F92AA1-3903-4192-8671-7DED4AD340B3}"/>
              </a:ext>
            </a:extLst>
          </p:cNvPr>
          <p:cNvCxnSpPr/>
          <p:nvPr/>
        </p:nvCxnSpPr>
        <p:spPr>
          <a:xfrm>
            <a:off x="73215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59">
            <a:extLst>
              <a:ext uri="{FF2B5EF4-FFF2-40B4-BE49-F238E27FC236}">
                <a16:creationId xmlns:a16="http://schemas.microsoft.com/office/drawing/2014/main" id="{C07C5E3F-2DC1-45D0-8615-1E861D448FB6}"/>
              </a:ext>
            </a:extLst>
          </p:cNvPr>
          <p:cNvSpPr txBox="1"/>
          <p:nvPr/>
        </p:nvSpPr>
        <p:spPr>
          <a:xfrm>
            <a:off x="63533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43" name="Rectangle 60">
            <a:extLst>
              <a:ext uri="{FF2B5EF4-FFF2-40B4-BE49-F238E27FC236}">
                <a16:creationId xmlns:a16="http://schemas.microsoft.com/office/drawing/2014/main" id="{53DE7663-255D-468E-BD92-98ED1962F4B0}"/>
              </a:ext>
            </a:extLst>
          </p:cNvPr>
          <p:cNvSpPr/>
          <p:nvPr/>
        </p:nvSpPr>
        <p:spPr>
          <a:xfrm>
            <a:off x="72072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45" name="TextBox 61">
            <a:extLst>
              <a:ext uri="{FF2B5EF4-FFF2-40B4-BE49-F238E27FC236}">
                <a16:creationId xmlns:a16="http://schemas.microsoft.com/office/drawing/2014/main" id="{22BEC50E-EEBF-44B6-B3DC-EE1A6679D192}"/>
              </a:ext>
            </a:extLst>
          </p:cNvPr>
          <p:cNvSpPr txBox="1"/>
          <p:nvPr/>
        </p:nvSpPr>
        <p:spPr>
          <a:xfrm>
            <a:off x="7294937" y="2371833"/>
            <a:ext cx="829058" cy="209537"/>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10.240.0.4</a:t>
            </a:r>
          </a:p>
        </p:txBody>
      </p:sp>
      <p:cxnSp>
        <p:nvCxnSpPr>
          <p:cNvPr id="46" name="Straight Connector 17">
            <a:extLst>
              <a:ext uri="{FF2B5EF4-FFF2-40B4-BE49-F238E27FC236}">
                <a16:creationId xmlns:a16="http://schemas.microsoft.com/office/drawing/2014/main" id="{B0993F4E-0DCB-4C06-8E1D-CBA12B5B230A}"/>
              </a:ext>
            </a:extLst>
          </p:cNvPr>
          <p:cNvCxnSpPr/>
          <p:nvPr/>
        </p:nvCxnSpPr>
        <p:spPr>
          <a:xfrm flipV="1">
            <a:off x="82384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144">
            <a:extLst>
              <a:ext uri="{FF2B5EF4-FFF2-40B4-BE49-F238E27FC236}">
                <a16:creationId xmlns:a16="http://schemas.microsoft.com/office/drawing/2014/main" id="{CD15AB0B-94FA-4168-9034-D3FD02E04D59}"/>
              </a:ext>
            </a:extLst>
          </p:cNvPr>
          <p:cNvSpPr/>
          <p:nvPr/>
        </p:nvSpPr>
        <p:spPr>
          <a:xfrm>
            <a:off x="83550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50" name="Straight Connector 30">
            <a:extLst>
              <a:ext uri="{FF2B5EF4-FFF2-40B4-BE49-F238E27FC236}">
                <a16:creationId xmlns:a16="http://schemas.microsoft.com/office/drawing/2014/main" id="{8D679E84-3E7E-40E8-939D-594EFF425D6C}"/>
              </a:ext>
            </a:extLst>
          </p:cNvPr>
          <p:cNvCxnSpPr>
            <a:cxnSpLocks/>
          </p:cNvCxnSpPr>
          <p:nvPr/>
        </p:nvCxnSpPr>
        <p:spPr>
          <a:xfrm>
            <a:off x="88481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30">
            <a:extLst>
              <a:ext uri="{FF2B5EF4-FFF2-40B4-BE49-F238E27FC236}">
                <a16:creationId xmlns:a16="http://schemas.microsoft.com/office/drawing/2014/main" id="{65B9B029-F00E-44D8-B661-7A18D34DF892}"/>
              </a:ext>
            </a:extLst>
          </p:cNvPr>
          <p:cNvCxnSpPr/>
          <p:nvPr/>
        </p:nvCxnSpPr>
        <p:spPr>
          <a:xfrm>
            <a:off x="84386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30">
            <a:extLst>
              <a:ext uri="{FF2B5EF4-FFF2-40B4-BE49-F238E27FC236}">
                <a16:creationId xmlns:a16="http://schemas.microsoft.com/office/drawing/2014/main" id="{DFAC24DA-FD7D-470A-BEFE-40A7B2BB4304}"/>
              </a:ext>
            </a:extLst>
          </p:cNvPr>
          <p:cNvCxnSpPr/>
          <p:nvPr/>
        </p:nvCxnSpPr>
        <p:spPr>
          <a:xfrm>
            <a:off x="93528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30">
            <a:extLst>
              <a:ext uri="{FF2B5EF4-FFF2-40B4-BE49-F238E27FC236}">
                <a16:creationId xmlns:a16="http://schemas.microsoft.com/office/drawing/2014/main" id="{ADF56706-A1E9-4003-AA5C-98E0B2E6DBCD}"/>
              </a:ext>
            </a:extLst>
          </p:cNvPr>
          <p:cNvCxnSpPr/>
          <p:nvPr/>
        </p:nvCxnSpPr>
        <p:spPr>
          <a:xfrm>
            <a:off x="102783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6" name="Picture 55" descr="C:\Users\ju\Desktop\docker-container.png">
            <a:extLst>
              <a:ext uri="{FF2B5EF4-FFF2-40B4-BE49-F238E27FC236}">
                <a16:creationId xmlns:a16="http://schemas.microsoft.com/office/drawing/2014/main" id="{60336BF9-9806-4856-A1F0-6E6539DAA0C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53522" y="3835862"/>
            <a:ext cx="570312" cy="269995"/>
          </a:xfrm>
          <a:prstGeom prst="rect">
            <a:avLst/>
          </a:prstGeom>
          <a:noFill/>
        </p:spPr>
      </p:pic>
      <p:sp>
        <p:nvSpPr>
          <p:cNvPr id="58" name="Rectangle 144">
            <a:extLst>
              <a:ext uri="{FF2B5EF4-FFF2-40B4-BE49-F238E27FC236}">
                <a16:creationId xmlns:a16="http://schemas.microsoft.com/office/drawing/2014/main" id="{C5BB38A0-5CBB-49E7-ADDE-CB05E1CA1D04}"/>
              </a:ext>
            </a:extLst>
          </p:cNvPr>
          <p:cNvSpPr/>
          <p:nvPr/>
        </p:nvSpPr>
        <p:spPr>
          <a:xfrm>
            <a:off x="92628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59" name="Rectangle 144">
            <a:extLst>
              <a:ext uri="{FF2B5EF4-FFF2-40B4-BE49-F238E27FC236}">
                <a16:creationId xmlns:a16="http://schemas.microsoft.com/office/drawing/2014/main" id="{0666B63F-474B-4795-A748-EAAFB14F3BC9}"/>
              </a:ext>
            </a:extLst>
          </p:cNvPr>
          <p:cNvSpPr/>
          <p:nvPr/>
        </p:nvSpPr>
        <p:spPr>
          <a:xfrm>
            <a:off x="101811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60" name="TextBox 36">
            <a:extLst>
              <a:ext uri="{FF2B5EF4-FFF2-40B4-BE49-F238E27FC236}">
                <a16:creationId xmlns:a16="http://schemas.microsoft.com/office/drawing/2014/main" id="{BDA5DF63-8186-4DBA-A818-E3CA33E967CB}"/>
              </a:ext>
            </a:extLst>
          </p:cNvPr>
          <p:cNvSpPr txBox="1"/>
          <p:nvPr/>
        </p:nvSpPr>
        <p:spPr>
          <a:xfrm>
            <a:off x="79068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61" name="TextBox 60">
            <a:extLst>
              <a:ext uri="{FF2B5EF4-FFF2-40B4-BE49-F238E27FC236}">
                <a16:creationId xmlns:a16="http://schemas.microsoft.com/office/drawing/2014/main" id="{F23A6743-7D68-4FCF-B088-F88ADD8BADC8}"/>
              </a:ext>
            </a:extLst>
          </p:cNvPr>
          <p:cNvSpPr txBox="1"/>
          <p:nvPr/>
        </p:nvSpPr>
        <p:spPr>
          <a:xfrm>
            <a:off x="90820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62" name="TextBox 36">
            <a:extLst>
              <a:ext uri="{FF2B5EF4-FFF2-40B4-BE49-F238E27FC236}">
                <a16:creationId xmlns:a16="http://schemas.microsoft.com/office/drawing/2014/main" id="{1E1E5DD1-D7E1-4653-BB6D-8E6E10A0C09D}"/>
              </a:ext>
            </a:extLst>
          </p:cNvPr>
          <p:cNvSpPr txBox="1"/>
          <p:nvPr/>
        </p:nvSpPr>
        <p:spPr>
          <a:xfrm>
            <a:off x="100188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63" name="TextBox 59">
            <a:extLst>
              <a:ext uri="{FF2B5EF4-FFF2-40B4-BE49-F238E27FC236}">
                <a16:creationId xmlns:a16="http://schemas.microsoft.com/office/drawing/2014/main" id="{C73F555C-F813-4BB7-8479-4D71DB131A9F}"/>
              </a:ext>
            </a:extLst>
          </p:cNvPr>
          <p:cNvSpPr txBox="1"/>
          <p:nvPr/>
        </p:nvSpPr>
        <p:spPr>
          <a:xfrm>
            <a:off x="8009726" y="2520652"/>
            <a:ext cx="711007" cy="30854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64" name="TextBox 61">
            <a:extLst>
              <a:ext uri="{FF2B5EF4-FFF2-40B4-BE49-F238E27FC236}">
                <a16:creationId xmlns:a16="http://schemas.microsoft.com/office/drawing/2014/main" id="{DACC4FA6-B86C-4122-8BA0-3E0760AF9DEF}"/>
              </a:ext>
            </a:extLst>
          </p:cNvPr>
          <p:cNvSpPr txBox="1"/>
          <p:nvPr/>
        </p:nvSpPr>
        <p:spPr>
          <a:xfrm>
            <a:off x="8848144"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65" name="Picture 64" descr="C:\Users\ju\Desktop\docker-container.png">
            <a:extLst>
              <a:ext uri="{FF2B5EF4-FFF2-40B4-BE49-F238E27FC236}">
                <a16:creationId xmlns:a16="http://schemas.microsoft.com/office/drawing/2014/main" id="{774C0599-BC7B-4D22-9FE5-5ED93E0F80F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82077" y="3861914"/>
            <a:ext cx="570312" cy="269995"/>
          </a:xfrm>
          <a:prstGeom prst="rect">
            <a:avLst/>
          </a:prstGeom>
          <a:noFill/>
        </p:spPr>
      </p:pic>
      <p:pic>
        <p:nvPicPr>
          <p:cNvPr id="66" name="Picture 65" descr="C:\Users\ju\Desktop\docker-container.png">
            <a:extLst>
              <a:ext uri="{FF2B5EF4-FFF2-40B4-BE49-F238E27FC236}">
                <a16:creationId xmlns:a16="http://schemas.microsoft.com/office/drawing/2014/main" id="{CE77A005-0D45-4C10-AF1E-7816F50D0C5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60428" y="3824725"/>
            <a:ext cx="570312" cy="269995"/>
          </a:xfrm>
          <a:prstGeom prst="rect">
            <a:avLst/>
          </a:prstGeom>
          <a:noFill/>
        </p:spPr>
      </p:pic>
      <p:sp>
        <p:nvSpPr>
          <p:cNvPr id="67" name="Rectangle 60">
            <a:extLst>
              <a:ext uri="{FF2B5EF4-FFF2-40B4-BE49-F238E27FC236}">
                <a16:creationId xmlns:a16="http://schemas.microsoft.com/office/drawing/2014/main" id="{D5EE2758-81C2-4528-8C6D-C4149353DC4D}"/>
              </a:ext>
            </a:extLst>
          </p:cNvPr>
          <p:cNvSpPr/>
          <p:nvPr/>
        </p:nvSpPr>
        <p:spPr>
          <a:xfrm>
            <a:off x="87635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69" name="TextBox 68">
            <a:extLst>
              <a:ext uri="{FF2B5EF4-FFF2-40B4-BE49-F238E27FC236}">
                <a16:creationId xmlns:a16="http://schemas.microsoft.com/office/drawing/2014/main" id="{09D1F03F-E00F-4FF3-97C9-601A545586ED}"/>
              </a:ext>
            </a:extLst>
          </p:cNvPr>
          <p:cNvSpPr txBox="1"/>
          <p:nvPr/>
        </p:nvSpPr>
        <p:spPr>
          <a:xfrm>
            <a:off x="8153522" y="5446783"/>
            <a:ext cx="1982990" cy="369236"/>
          </a:xfrm>
          <a:prstGeom prst="rect">
            <a:avLst/>
          </a:prstGeom>
          <a:noFill/>
        </p:spPr>
        <p:txBody>
          <a:bodyPr wrap="square" rtlCol="0">
            <a:spAutoFit/>
          </a:bodyPr>
          <a:lstStyle/>
          <a:p>
            <a:r>
              <a:rPr lang="en-GB" sz="1799" dirty="0"/>
              <a:t>Docker Host 2</a:t>
            </a:r>
          </a:p>
        </p:txBody>
      </p:sp>
      <p:cxnSp>
        <p:nvCxnSpPr>
          <p:cNvPr id="70" name="Straight Connector 43">
            <a:extLst>
              <a:ext uri="{FF2B5EF4-FFF2-40B4-BE49-F238E27FC236}">
                <a16:creationId xmlns:a16="http://schemas.microsoft.com/office/drawing/2014/main" id="{20E7F92F-8225-4163-AA58-4815F7A02DD3}"/>
              </a:ext>
            </a:extLst>
          </p:cNvPr>
          <p:cNvCxnSpPr>
            <a:cxnSpLocks/>
          </p:cNvCxnSpPr>
          <p:nvPr/>
        </p:nvCxnSpPr>
        <p:spPr>
          <a:xfrm>
            <a:off x="1953301" y="2014057"/>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17">
            <a:extLst>
              <a:ext uri="{FF2B5EF4-FFF2-40B4-BE49-F238E27FC236}">
                <a16:creationId xmlns:a16="http://schemas.microsoft.com/office/drawing/2014/main" id="{45630774-16EB-4F7C-8409-C15A09753FAA}"/>
              </a:ext>
            </a:extLst>
          </p:cNvPr>
          <p:cNvCxnSpPr>
            <a:cxnSpLocks/>
          </p:cNvCxnSpPr>
          <p:nvPr/>
        </p:nvCxnSpPr>
        <p:spPr>
          <a:xfrm flipV="1">
            <a:off x="1467865" y="2002952"/>
            <a:ext cx="9882978" cy="11106"/>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2E10DFED-F80B-4A34-9B1E-9E5C299FA2BF}"/>
              </a:ext>
            </a:extLst>
          </p:cNvPr>
          <p:cNvCxnSpPr>
            <a:cxnSpLocks/>
          </p:cNvCxnSpPr>
          <p:nvPr/>
        </p:nvCxnSpPr>
        <p:spPr>
          <a:xfrm>
            <a:off x="7303658" y="2002951"/>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59">
            <a:extLst>
              <a:ext uri="{FF2B5EF4-FFF2-40B4-BE49-F238E27FC236}">
                <a16:creationId xmlns:a16="http://schemas.microsoft.com/office/drawing/2014/main" id="{909F1D0B-A988-4EB9-8638-2A976477797B}"/>
              </a:ext>
            </a:extLst>
          </p:cNvPr>
          <p:cNvSpPr txBox="1"/>
          <p:nvPr/>
        </p:nvSpPr>
        <p:spPr>
          <a:xfrm>
            <a:off x="2709681" y="4182645"/>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c1</a:t>
            </a:r>
          </a:p>
        </p:txBody>
      </p:sp>
      <p:sp>
        <p:nvSpPr>
          <p:cNvPr id="79" name="TextBox 59">
            <a:extLst>
              <a:ext uri="{FF2B5EF4-FFF2-40B4-BE49-F238E27FC236}">
                <a16:creationId xmlns:a16="http://schemas.microsoft.com/office/drawing/2014/main" id="{69DFFB29-C87F-46A5-9E43-13F4BD1FF9AF}"/>
              </a:ext>
            </a:extLst>
          </p:cNvPr>
          <p:cNvSpPr txBox="1"/>
          <p:nvPr/>
        </p:nvSpPr>
        <p:spPr>
          <a:xfrm>
            <a:off x="3718777" y="4193852"/>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c2</a:t>
            </a:r>
          </a:p>
        </p:txBody>
      </p:sp>
      <p:sp>
        <p:nvSpPr>
          <p:cNvPr id="80" name="TextBox 59">
            <a:extLst>
              <a:ext uri="{FF2B5EF4-FFF2-40B4-BE49-F238E27FC236}">
                <a16:creationId xmlns:a16="http://schemas.microsoft.com/office/drawing/2014/main" id="{2F8F7D21-EE95-4B16-A0DC-5D8126680CD4}"/>
              </a:ext>
            </a:extLst>
          </p:cNvPr>
          <p:cNvSpPr txBox="1"/>
          <p:nvPr/>
        </p:nvSpPr>
        <p:spPr>
          <a:xfrm>
            <a:off x="4545024" y="4190909"/>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c3</a:t>
            </a:r>
          </a:p>
        </p:txBody>
      </p:sp>
      <p:sp>
        <p:nvSpPr>
          <p:cNvPr id="81" name="TextBox 59">
            <a:extLst>
              <a:ext uri="{FF2B5EF4-FFF2-40B4-BE49-F238E27FC236}">
                <a16:creationId xmlns:a16="http://schemas.microsoft.com/office/drawing/2014/main" id="{1B58797D-4446-4736-9EDD-49FB1379B755}"/>
              </a:ext>
            </a:extLst>
          </p:cNvPr>
          <p:cNvSpPr txBox="1"/>
          <p:nvPr/>
        </p:nvSpPr>
        <p:spPr>
          <a:xfrm>
            <a:off x="8077265" y="4168252"/>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c4</a:t>
            </a:r>
          </a:p>
        </p:txBody>
      </p:sp>
      <p:sp>
        <p:nvSpPr>
          <p:cNvPr id="82" name="TextBox 59">
            <a:extLst>
              <a:ext uri="{FF2B5EF4-FFF2-40B4-BE49-F238E27FC236}">
                <a16:creationId xmlns:a16="http://schemas.microsoft.com/office/drawing/2014/main" id="{80C5D786-ED91-4EF2-B472-AAE7114497C1}"/>
              </a:ext>
            </a:extLst>
          </p:cNvPr>
          <p:cNvSpPr txBox="1"/>
          <p:nvPr/>
        </p:nvSpPr>
        <p:spPr>
          <a:xfrm>
            <a:off x="9086361" y="4179458"/>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c5</a:t>
            </a:r>
          </a:p>
        </p:txBody>
      </p:sp>
      <p:sp>
        <p:nvSpPr>
          <p:cNvPr id="83" name="TextBox 59">
            <a:extLst>
              <a:ext uri="{FF2B5EF4-FFF2-40B4-BE49-F238E27FC236}">
                <a16:creationId xmlns:a16="http://schemas.microsoft.com/office/drawing/2014/main" id="{F6790838-F2E0-49FC-98B2-5480A95E694F}"/>
              </a:ext>
            </a:extLst>
          </p:cNvPr>
          <p:cNvSpPr txBox="1"/>
          <p:nvPr/>
        </p:nvSpPr>
        <p:spPr>
          <a:xfrm>
            <a:off x="9912608" y="4176516"/>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c6</a:t>
            </a:r>
          </a:p>
        </p:txBody>
      </p:sp>
      <p:cxnSp>
        <p:nvCxnSpPr>
          <p:cNvPr id="84" name="Straight Arrow Connector 83">
            <a:extLst>
              <a:ext uri="{FF2B5EF4-FFF2-40B4-BE49-F238E27FC236}">
                <a16:creationId xmlns:a16="http://schemas.microsoft.com/office/drawing/2014/main" id="{D8A3B8B9-97F8-4A19-9ABB-CC59EB6DA005}"/>
              </a:ext>
            </a:extLst>
          </p:cNvPr>
          <p:cNvCxnSpPr>
            <a:cxnSpLocks/>
          </p:cNvCxnSpPr>
          <p:nvPr/>
        </p:nvCxnSpPr>
        <p:spPr>
          <a:xfrm>
            <a:off x="2166260" y="2234703"/>
            <a:ext cx="623961" cy="171744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5" name="TextBox 61">
            <a:extLst>
              <a:ext uri="{FF2B5EF4-FFF2-40B4-BE49-F238E27FC236}">
                <a16:creationId xmlns:a16="http://schemas.microsoft.com/office/drawing/2014/main" id="{455C65E2-7DAB-4F31-A6D0-4137810C8A9B}"/>
              </a:ext>
            </a:extLst>
          </p:cNvPr>
          <p:cNvSpPr txBox="1"/>
          <p:nvPr/>
        </p:nvSpPr>
        <p:spPr>
          <a:xfrm>
            <a:off x="2051965" y="2077078"/>
            <a:ext cx="1305467" cy="17314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10.240.0.3:8080</a:t>
            </a:r>
          </a:p>
        </p:txBody>
      </p:sp>
      <p:cxnSp>
        <p:nvCxnSpPr>
          <p:cNvPr id="86" name="Straight Arrow Connector 85">
            <a:extLst>
              <a:ext uri="{FF2B5EF4-FFF2-40B4-BE49-F238E27FC236}">
                <a16:creationId xmlns:a16="http://schemas.microsoft.com/office/drawing/2014/main" id="{FE241926-E8C9-4208-A6D8-D69D4E0EC7B8}"/>
              </a:ext>
            </a:extLst>
          </p:cNvPr>
          <p:cNvCxnSpPr>
            <a:cxnSpLocks/>
          </p:cNvCxnSpPr>
          <p:nvPr/>
        </p:nvCxnSpPr>
        <p:spPr>
          <a:xfrm>
            <a:off x="7536009" y="2234703"/>
            <a:ext cx="623961" cy="171744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7" name="TextBox 61">
            <a:extLst>
              <a:ext uri="{FF2B5EF4-FFF2-40B4-BE49-F238E27FC236}">
                <a16:creationId xmlns:a16="http://schemas.microsoft.com/office/drawing/2014/main" id="{49A4D86F-7290-4594-BE4C-84D0E48404AB}"/>
              </a:ext>
            </a:extLst>
          </p:cNvPr>
          <p:cNvSpPr txBox="1"/>
          <p:nvPr/>
        </p:nvSpPr>
        <p:spPr>
          <a:xfrm>
            <a:off x="7421714" y="2077078"/>
            <a:ext cx="1198061" cy="17315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10.240.0.4:8080</a:t>
            </a:r>
          </a:p>
        </p:txBody>
      </p:sp>
      <p:sp>
        <p:nvSpPr>
          <p:cNvPr id="88" name="TextBox 59">
            <a:extLst>
              <a:ext uri="{FF2B5EF4-FFF2-40B4-BE49-F238E27FC236}">
                <a16:creationId xmlns:a16="http://schemas.microsoft.com/office/drawing/2014/main" id="{ED5FDE14-9EED-4CBD-8F40-FA89A2A29F66}"/>
              </a:ext>
            </a:extLst>
          </p:cNvPr>
          <p:cNvSpPr txBox="1"/>
          <p:nvPr/>
        </p:nvSpPr>
        <p:spPr>
          <a:xfrm>
            <a:off x="2641955" y="4400071"/>
            <a:ext cx="715478"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
        <p:nvSpPr>
          <p:cNvPr id="89" name="TextBox 59">
            <a:extLst>
              <a:ext uri="{FF2B5EF4-FFF2-40B4-BE49-F238E27FC236}">
                <a16:creationId xmlns:a16="http://schemas.microsoft.com/office/drawing/2014/main" id="{EFB541B9-1C94-4B2C-8FC2-AB39F8C77C95}"/>
              </a:ext>
            </a:extLst>
          </p:cNvPr>
          <p:cNvSpPr txBox="1"/>
          <p:nvPr/>
        </p:nvSpPr>
        <p:spPr>
          <a:xfrm>
            <a:off x="7906876" y="4400071"/>
            <a:ext cx="813857"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Tree>
    <p:extLst>
      <p:ext uri="{BB962C8B-B14F-4D97-AF65-F5344CB8AC3E}">
        <p14:creationId xmlns:p14="http://schemas.microsoft.com/office/powerpoint/2010/main" val="7777070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6E7EF166-7CDF-4812-9058-D297C00C3868}"/>
              </a:ext>
            </a:extLst>
          </p:cNvPr>
          <p:cNvSpPr>
            <a:spLocks noGrp="1"/>
          </p:cNvSpPr>
          <p:nvPr>
            <p:ph type="title"/>
          </p:nvPr>
        </p:nvSpPr>
        <p:spPr/>
        <p:txBody>
          <a:bodyPr/>
          <a:lstStyle/>
          <a:p>
            <a:r>
              <a:rPr lang="en-GB" dirty="0"/>
              <a:t>Default Docker Network Model Doesn’t Scale</a:t>
            </a:r>
          </a:p>
        </p:txBody>
      </p:sp>
      <p:sp>
        <p:nvSpPr>
          <p:cNvPr id="5" name="Rounded Rectangle 7">
            <a:extLst>
              <a:ext uri="{FF2B5EF4-FFF2-40B4-BE49-F238E27FC236}">
                <a16:creationId xmlns:a16="http://schemas.microsoft.com/office/drawing/2014/main" id="{FA85C044-BA50-45DE-8DFD-20CCD921AD59}"/>
              </a:ext>
            </a:extLst>
          </p:cNvPr>
          <p:cNvSpPr/>
          <p:nvPr/>
        </p:nvSpPr>
        <p:spPr>
          <a:xfrm>
            <a:off x="3075781" y="2917994"/>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sp>
        <p:nvSpPr>
          <p:cNvPr id="6" name="Rounded Rectangle 7">
            <a:extLst>
              <a:ext uri="{FF2B5EF4-FFF2-40B4-BE49-F238E27FC236}">
                <a16:creationId xmlns:a16="http://schemas.microsoft.com/office/drawing/2014/main" id="{2D50CCBE-CE4C-41B1-B380-7D11EE5E5640}"/>
              </a:ext>
            </a:extLst>
          </p:cNvPr>
          <p:cNvSpPr/>
          <p:nvPr/>
        </p:nvSpPr>
        <p:spPr>
          <a:xfrm>
            <a:off x="266091" y="2917994"/>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cxnSp>
        <p:nvCxnSpPr>
          <p:cNvPr id="7" name="Straight Connector 43">
            <a:extLst>
              <a:ext uri="{FF2B5EF4-FFF2-40B4-BE49-F238E27FC236}">
                <a16:creationId xmlns:a16="http://schemas.microsoft.com/office/drawing/2014/main" id="{77505311-913F-40BB-9253-E8B8DDAB1A54}"/>
              </a:ext>
            </a:extLst>
          </p:cNvPr>
          <p:cNvCxnSpPr/>
          <p:nvPr/>
        </p:nvCxnSpPr>
        <p:spPr>
          <a:xfrm>
            <a:off x="852970" y="3129135"/>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59">
            <a:extLst>
              <a:ext uri="{FF2B5EF4-FFF2-40B4-BE49-F238E27FC236}">
                <a16:creationId xmlns:a16="http://schemas.microsoft.com/office/drawing/2014/main" id="{8A89B28F-E2B6-4316-865A-5DF9D40CB2DF}"/>
              </a:ext>
            </a:extLst>
          </p:cNvPr>
          <p:cNvSpPr txBox="1"/>
          <p:nvPr/>
        </p:nvSpPr>
        <p:spPr>
          <a:xfrm>
            <a:off x="345736" y="3023019"/>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9" name="Rectangle 60">
            <a:extLst>
              <a:ext uri="{FF2B5EF4-FFF2-40B4-BE49-F238E27FC236}">
                <a16:creationId xmlns:a16="http://schemas.microsoft.com/office/drawing/2014/main" id="{C7C146E1-573B-4A01-A1A0-B1CB987A4443}"/>
              </a:ext>
            </a:extLst>
          </p:cNvPr>
          <p:cNvSpPr/>
          <p:nvPr/>
        </p:nvSpPr>
        <p:spPr>
          <a:xfrm>
            <a:off x="793107"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10" name="TextBox 61">
            <a:extLst>
              <a:ext uri="{FF2B5EF4-FFF2-40B4-BE49-F238E27FC236}">
                <a16:creationId xmlns:a16="http://schemas.microsoft.com/office/drawing/2014/main" id="{7271DA4D-081C-427F-9DEA-731C45F1A307}"/>
              </a:ext>
            </a:extLst>
          </p:cNvPr>
          <p:cNvSpPr txBox="1"/>
          <p:nvPr/>
        </p:nvSpPr>
        <p:spPr>
          <a:xfrm>
            <a:off x="863911" y="2911868"/>
            <a:ext cx="692855" cy="1439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10.240.0.3</a:t>
            </a:r>
          </a:p>
        </p:txBody>
      </p:sp>
      <p:cxnSp>
        <p:nvCxnSpPr>
          <p:cNvPr id="11" name="Straight Connector 17">
            <a:extLst>
              <a:ext uri="{FF2B5EF4-FFF2-40B4-BE49-F238E27FC236}">
                <a16:creationId xmlns:a16="http://schemas.microsoft.com/office/drawing/2014/main" id="{0D20E651-EDB9-4798-B7E1-34D26EEE5CC3}"/>
              </a:ext>
            </a:extLst>
          </p:cNvPr>
          <p:cNvCxnSpPr/>
          <p:nvPr/>
        </p:nvCxnSpPr>
        <p:spPr>
          <a:xfrm flipV="1">
            <a:off x="1333326" y="3678254"/>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44">
            <a:extLst>
              <a:ext uri="{FF2B5EF4-FFF2-40B4-BE49-F238E27FC236}">
                <a16:creationId xmlns:a16="http://schemas.microsoft.com/office/drawing/2014/main" id="{ACCEC068-A0C2-49BF-BE9E-4C075F6A916E}"/>
              </a:ext>
            </a:extLst>
          </p:cNvPr>
          <p:cNvSpPr/>
          <p:nvPr/>
        </p:nvSpPr>
        <p:spPr>
          <a:xfrm>
            <a:off x="1394386" y="3630419"/>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3" name="Straight Connector 30">
            <a:extLst>
              <a:ext uri="{FF2B5EF4-FFF2-40B4-BE49-F238E27FC236}">
                <a16:creationId xmlns:a16="http://schemas.microsoft.com/office/drawing/2014/main" id="{0A8AD26D-9EFC-4EAC-81BA-98213611CFD2}"/>
              </a:ext>
            </a:extLst>
          </p:cNvPr>
          <p:cNvCxnSpPr>
            <a:cxnSpLocks/>
          </p:cNvCxnSpPr>
          <p:nvPr/>
        </p:nvCxnSpPr>
        <p:spPr>
          <a:xfrm>
            <a:off x="1652712" y="3171581"/>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30">
            <a:extLst>
              <a:ext uri="{FF2B5EF4-FFF2-40B4-BE49-F238E27FC236}">
                <a16:creationId xmlns:a16="http://schemas.microsoft.com/office/drawing/2014/main" id="{735100C1-32AA-4A52-A28A-1AF6466E956F}"/>
              </a:ext>
            </a:extLst>
          </p:cNvPr>
          <p:cNvCxnSpPr/>
          <p:nvPr/>
        </p:nvCxnSpPr>
        <p:spPr>
          <a:xfrm>
            <a:off x="1438203"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30">
            <a:extLst>
              <a:ext uri="{FF2B5EF4-FFF2-40B4-BE49-F238E27FC236}">
                <a16:creationId xmlns:a16="http://schemas.microsoft.com/office/drawing/2014/main" id="{1335A870-8702-422A-8EA5-ABDEFC862D33}"/>
              </a:ext>
            </a:extLst>
          </p:cNvPr>
          <p:cNvCxnSpPr/>
          <p:nvPr/>
        </p:nvCxnSpPr>
        <p:spPr>
          <a:xfrm>
            <a:off x="1917108"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30">
            <a:extLst>
              <a:ext uri="{FF2B5EF4-FFF2-40B4-BE49-F238E27FC236}">
                <a16:creationId xmlns:a16="http://schemas.microsoft.com/office/drawing/2014/main" id="{9893526A-D6ED-441D-9231-2DFFCDDDA029}"/>
              </a:ext>
            </a:extLst>
          </p:cNvPr>
          <p:cNvCxnSpPr/>
          <p:nvPr/>
        </p:nvCxnSpPr>
        <p:spPr>
          <a:xfrm>
            <a:off x="2401935"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C:\Users\ju\Desktop\docker-container.png">
            <a:extLst>
              <a:ext uri="{FF2B5EF4-FFF2-40B4-BE49-F238E27FC236}">
                <a16:creationId xmlns:a16="http://schemas.microsoft.com/office/drawing/2014/main" id="{CE96BC1F-0A8D-4FB7-A1C5-69A7B06724B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8817" y="3773745"/>
            <a:ext cx="298771" cy="150437"/>
          </a:xfrm>
          <a:prstGeom prst="rect">
            <a:avLst/>
          </a:prstGeom>
          <a:noFill/>
        </p:spPr>
      </p:pic>
      <p:sp>
        <p:nvSpPr>
          <p:cNvPr id="18" name="Rectangle 144">
            <a:extLst>
              <a:ext uri="{FF2B5EF4-FFF2-40B4-BE49-F238E27FC236}">
                <a16:creationId xmlns:a16="http://schemas.microsoft.com/office/drawing/2014/main" id="{522CD40A-D493-4846-B9B9-971B6EBE11BF}"/>
              </a:ext>
            </a:extLst>
          </p:cNvPr>
          <p:cNvSpPr/>
          <p:nvPr/>
        </p:nvSpPr>
        <p:spPr>
          <a:xfrm>
            <a:off x="1869966" y="363207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9" name="Rectangle 144">
            <a:extLst>
              <a:ext uri="{FF2B5EF4-FFF2-40B4-BE49-F238E27FC236}">
                <a16:creationId xmlns:a16="http://schemas.microsoft.com/office/drawing/2014/main" id="{02561F7B-91CB-4FDE-ADB8-11EECD56037C}"/>
              </a:ext>
            </a:extLst>
          </p:cNvPr>
          <p:cNvSpPr/>
          <p:nvPr/>
        </p:nvSpPr>
        <p:spPr>
          <a:xfrm>
            <a:off x="2351037" y="3634887"/>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23" name="TextBox 59">
            <a:extLst>
              <a:ext uri="{FF2B5EF4-FFF2-40B4-BE49-F238E27FC236}">
                <a16:creationId xmlns:a16="http://schemas.microsoft.com/office/drawing/2014/main" id="{3CDF7AB2-2940-4AA0-A48D-C814850F53CD}"/>
              </a:ext>
            </a:extLst>
          </p:cNvPr>
          <p:cNvSpPr txBox="1"/>
          <p:nvPr/>
        </p:nvSpPr>
        <p:spPr>
          <a:xfrm>
            <a:off x="1039124" y="3040934"/>
            <a:ext cx="546841" cy="19605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24" name="TextBox 61">
            <a:extLst>
              <a:ext uri="{FF2B5EF4-FFF2-40B4-BE49-F238E27FC236}">
                <a16:creationId xmlns:a16="http://schemas.microsoft.com/office/drawing/2014/main" id="{E73EBF09-B7A8-4259-A6EB-4D9FC2266054}"/>
              </a:ext>
            </a:extLst>
          </p:cNvPr>
          <p:cNvSpPr txBox="1"/>
          <p:nvPr/>
        </p:nvSpPr>
        <p:spPr>
          <a:xfrm>
            <a:off x="1735014" y="2933607"/>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25" name="Picture 24" descr="C:\Users\ju\Desktop\docker-container.png">
            <a:extLst>
              <a:ext uri="{FF2B5EF4-FFF2-40B4-BE49-F238E27FC236}">
                <a16:creationId xmlns:a16="http://schemas.microsoft.com/office/drawing/2014/main" id="{6777A794-2DFD-48B7-BA79-1AEA991E2C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75263" y="3788260"/>
            <a:ext cx="298771" cy="150437"/>
          </a:xfrm>
          <a:prstGeom prst="rect">
            <a:avLst/>
          </a:prstGeom>
          <a:noFill/>
        </p:spPr>
      </p:pic>
      <p:pic>
        <p:nvPicPr>
          <p:cNvPr id="26" name="Picture 25" descr="C:\Users\ju\Desktop\docker-container.png">
            <a:extLst>
              <a:ext uri="{FF2B5EF4-FFF2-40B4-BE49-F238E27FC236}">
                <a16:creationId xmlns:a16="http://schemas.microsoft.com/office/drawing/2014/main" id="{6CE51B2F-F4E4-40FC-99D2-867B821B88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5407" y="3767540"/>
            <a:ext cx="298771" cy="150437"/>
          </a:xfrm>
          <a:prstGeom prst="rect">
            <a:avLst/>
          </a:prstGeom>
          <a:noFill/>
        </p:spPr>
      </p:pic>
      <p:sp>
        <p:nvSpPr>
          <p:cNvPr id="27" name="Rectangle 60">
            <a:extLst>
              <a:ext uri="{FF2B5EF4-FFF2-40B4-BE49-F238E27FC236}">
                <a16:creationId xmlns:a16="http://schemas.microsoft.com/office/drawing/2014/main" id="{F582EC9D-C23E-4D3F-B618-F9383205E8FA}"/>
              </a:ext>
            </a:extLst>
          </p:cNvPr>
          <p:cNvSpPr/>
          <p:nvPr/>
        </p:nvSpPr>
        <p:spPr>
          <a:xfrm>
            <a:off x="1608405"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29" name="TextBox 28">
            <a:extLst>
              <a:ext uri="{FF2B5EF4-FFF2-40B4-BE49-F238E27FC236}">
                <a16:creationId xmlns:a16="http://schemas.microsoft.com/office/drawing/2014/main" id="{8BA412BE-8FBC-4F15-83F3-0E1BC6D691FD}"/>
              </a:ext>
            </a:extLst>
          </p:cNvPr>
          <p:cNvSpPr txBox="1"/>
          <p:nvPr/>
        </p:nvSpPr>
        <p:spPr>
          <a:xfrm>
            <a:off x="1288817" y="4671323"/>
            <a:ext cx="1038836" cy="523084"/>
          </a:xfrm>
          <a:prstGeom prst="rect">
            <a:avLst/>
          </a:prstGeom>
          <a:noFill/>
        </p:spPr>
        <p:txBody>
          <a:bodyPr wrap="square" rtlCol="0">
            <a:spAutoFit/>
          </a:bodyPr>
          <a:lstStyle/>
          <a:p>
            <a:r>
              <a:rPr lang="en-GB" sz="1400" dirty="0"/>
              <a:t>Docker Host 1</a:t>
            </a:r>
          </a:p>
        </p:txBody>
      </p:sp>
      <p:cxnSp>
        <p:nvCxnSpPr>
          <p:cNvPr id="30" name="Straight Connector 43">
            <a:extLst>
              <a:ext uri="{FF2B5EF4-FFF2-40B4-BE49-F238E27FC236}">
                <a16:creationId xmlns:a16="http://schemas.microsoft.com/office/drawing/2014/main" id="{D1B26116-C20F-4978-985D-621C0C790CAC}"/>
              </a:ext>
            </a:extLst>
          </p:cNvPr>
          <p:cNvCxnSpPr/>
          <p:nvPr/>
        </p:nvCxnSpPr>
        <p:spPr>
          <a:xfrm>
            <a:off x="3662660" y="3129135"/>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D97BD8A7-A312-447F-833A-70099FA4D28A}"/>
              </a:ext>
            </a:extLst>
          </p:cNvPr>
          <p:cNvSpPr txBox="1"/>
          <p:nvPr/>
        </p:nvSpPr>
        <p:spPr>
          <a:xfrm>
            <a:off x="3155426" y="3023019"/>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32" name="Rectangle 60">
            <a:extLst>
              <a:ext uri="{FF2B5EF4-FFF2-40B4-BE49-F238E27FC236}">
                <a16:creationId xmlns:a16="http://schemas.microsoft.com/office/drawing/2014/main" id="{D589BBEC-08A7-40F8-9C4C-AFF447476E53}"/>
              </a:ext>
            </a:extLst>
          </p:cNvPr>
          <p:cNvSpPr/>
          <p:nvPr/>
        </p:nvSpPr>
        <p:spPr>
          <a:xfrm>
            <a:off x="3602797"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33" name="TextBox 61">
            <a:extLst>
              <a:ext uri="{FF2B5EF4-FFF2-40B4-BE49-F238E27FC236}">
                <a16:creationId xmlns:a16="http://schemas.microsoft.com/office/drawing/2014/main" id="{82C7DEFF-1699-4BC4-B5A5-02E0062F6965}"/>
              </a:ext>
            </a:extLst>
          </p:cNvPr>
          <p:cNvSpPr txBox="1"/>
          <p:nvPr/>
        </p:nvSpPr>
        <p:spPr>
          <a:xfrm>
            <a:off x="3678559" y="2914770"/>
            <a:ext cx="655726" cy="13635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10.240.0.4</a:t>
            </a:r>
          </a:p>
        </p:txBody>
      </p:sp>
      <p:cxnSp>
        <p:nvCxnSpPr>
          <p:cNvPr id="34" name="Straight Connector 17">
            <a:extLst>
              <a:ext uri="{FF2B5EF4-FFF2-40B4-BE49-F238E27FC236}">
                <a16:creationId xmlns:a16="http://schemas.microsoft.com/office/drawing/2014/main" id="{B740C2AB-FE65-4E17-8655-7877356BB96D}"/>
              </a:ext>
            </a:extLst>
          </p:cNvPr>
          <p:cNvCxnSpPr/>
          <p:nvPr/>
        </p:nvCxnSpPr>
        <p:spPr>
          <a:xfrm flipV="1">
            <a:off x="4143016" y="3678254"/>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Rectangle 144">
            <a:extLst>
              <a:ext uri="{FF2B5EF4-FFF2-40B4-BE49-F238E27FC236}">
                <a16:creationId xmlns:a16="http://schemas.microsoft.com/office/drawing/2014/main" id="{D36860A3-29C3-48CE-95A2-416042F6FF9A}"/>
              </a:ext>
            </a:extLst>
          </p:cNvPr>
          <p:cNvSpPr/>
          <p:nvPr/>
        </p:nvSpPr>
        <p:spPr>
          <a:xfrm>
            <a:off x="4204076" y="3630419"/>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36" name="Straight Connector 30">
            <a:extLst>
              <a:ext uri="{FF2B5EF4-FFF2-40B4-BE49-F238E27FC236}">
                <a16:creationId xmlns:a16="http://schemas.microsoft.com/office/drawing/2014/main" id="{8DB993EA-08C9-4F53-B91F-6FC8AC9A483A}"/>
              </a:ext>
            </a:extLst>
          </p:cNvPr>
          <p:cNvCxnSpPr>
            <a:cxnSpLocks/>
          </p:cNvCxnSpPr>
          <p:nvPr/>
        </p:nvCxnSpPr>
        <p:spPr>
          <a:xfrm>
            <a:off x="4462402" y="3171581"/>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0">
            <a:extLst>
              <a:ext uri="{FF2B5EF4-FFF2-40B4-BE49-F238E27FC236}">
                <a16:creationId xmlns:a16="http://schemas.microsoft.com/office/drawing/2014/main" id="{B460508A-4FA9-4431-8B27-0E863B9A3FB7}"/>
              </a:ext>
            </a:extLst>
          </p:cNvPr>
          <p:cNvCxnSpPr/>
          <p:nvPr/>
        </p:nvCxnSpPr>
        <p:spPr>
          <a:xfrm>
            <a:off x="4247893"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0">
            <a:extLst>
              <a:ext uri="{FF2B5EF4-FFF2-40B4-BE49-F238E27FC236}">
                <a16:creationId xmlns:a16="http://schemas.microsoft.com/office/drawing/2014/main" id="{1A79B9DF-C201-44CA-BB3D-1378A2E86555}"/>
              </a:ext>
            </a:extLst>
          </p:cNvPr>
          <p:cNvCxnSpPr/>
          <p:nvPr/>
        </p:nvCxnSpPr>
        <p:spPr>
          <a:xfrm>
            <a:off x="4726798"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0">
            <a:extLst>
              <a:ext uri="{FF2B5EF4-FFF2-40B4-BE49-F238E27FC236}">
                <a16:creationId xmlns:a16="http://schemas.microsoft.com/office/drawing/2014/main" id="{1DAE0B87-41BF-446D-B158-C8067B7831ED}"/>
              </a:ext>
            </a:extLst>
          </p:cNvPr>
          <p:cNvCxnSpPr/>
          <p:nvPr/>
        </p:nvCxnSpPr>
        <p:spPr>
          <a:xfrm>
            <a:off x="5211625"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 name="Picture 39" descr="C:\Users\ju\Desktop\docker-container.png">
            <a:extLst>
              <a:ext uri="{FF2B5EF4-FFF2-40B4-BE49-F238E27FC236}">
                <a16:creationId xmlns:a16="http://schemas.microsoft.com/office/drawing/2014/main" id="{257F4FE5-8A87-4856-8CF1-EE24D14F617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98507" y="3773745"/>
            <a:ext cx="298771" cy="150437"/>
          </a:xfrm>
          <a:prstGeom prst="rect">
            <a:avLst/>
          </a:prstGeom>
          <a:noFill/>
        </p:spPr>
      </p:pic>
      <p:sp>
        <p:nvSpPr>
          <p:cNvPr id="41" name="Rectangle 144">
            <a:extLst>
              <a:ext uri="{FF2B5EF4-FFF2-40B4-BE49-F238E27FC236}">
                <a16:creationId xmlns:a16="http://schemas.microsoft.com/office/drawing/2014/main" id="{06FC9888-B23E-428F-B0EB-20E75EE3BEF6}"/>
              </a:ext>
            </a:extLst>
          </p:cNvPr>
          <p:cNvSpPr/>
          <p:nvPr/>
        </p:nvSpPr>
        <p:spPr>
          <a:xfrm>
            <a:off x="4679656" y="363207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42" name="Rectangle 144">
            <a:extLst>
              <a:ext uri="{FF2B5EF4-FFF2-40B4-BE49-F238E27FC236}">
                <a16:creationId xmlns:a16="http://schemas.microsoft.com/office/drawing/2014/main" id="{A3066C29-3A64-442B-932B-F2A90AE0E5D2}"/>
              </a:ext>
            </a:extLst>
          </p:cNvPr>
          <p:cNvSpPr/>
          <p:nvPr/>
        </p:nvSpPr>
        <p:spPr>
          <a:xfrm>
            <a:off x="5160727" y="3634887"/>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46" name="TextBox 59">
            <a:extLst>
              <a:ext uri="{FF2B5EF4-FFF2-40B4-BE49-F238E27FC236}">
                <a16:creationId xmlns:a16="http://schemas.microsoft.com/office/drawing/2014/main" id="{7818F3D9-C0D8-4DD7-AD59-C2810BF8AEEC}"/>
              </a:ext>
            </a:extLst>
          </p:cNvPr>
          <p:cNvSpPr txBox="1"/>
          <p:nvPr/>
        </p:nvSpPr>
        <p:spPr>
          <a:xfrm>
            <a:off x="3831035" y="3040934"/>
            <a:ext cx="564621" cy="2573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47" name="TextBox 61">
            <a:extLst>
              <a:ext uri="{FF2B5EF4-FFF2-40B4-BE49-F238E27FC236}">
                <a16:creationId xmlns:a16="http://schemas.microsoft.com/office/drawing/2014/main" id="{ABB5A053-229A-4FF8-BC9A-E9C963A1D6F4}"/>
              </a:ext>
            </a:extLst>
          </p:cNvPr>
          <p:cNvSpPr txBox="1"/>
          <p:nvPr/>
        </p:nvSpPr>
        <p:spPr>
          <a:xfrm>
            <a:off x="4592276" y="2941092"/>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48" name="Picture 47" descr="C:\Users\ju\Desktop\docker-container.png">
            <a:extLst>
              <a:ext uri="{FF2B5EF4-FFF2-40B4-BE49-F238E27FC236}">
                <a16:creationId xmlns:a16="http://schemas.microsoft.com/office/drawing/2014/main" id="{6C8AF136-F873-491E-9204-BE44FA0D79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84953" y="3788260"/>
            <a:ext cx="298771" cy="150437"/>
          </a:xfrm>
          <a:prstGeom prst="rect">
            <a:avLst/>
          </a:prstGeom>
          <a:noFill/>
        </p:spPr>
      </p:pic>
      <p:pic>
        <p:nvPicPr>
          <p:cNvPr id="49" name="Picture 48" descr="C:\Users\ju\Desktop\docker-container.png">
            <a:extLst>
              <a:ext uri="{FF2B5EF4-FFF2-40B4-BE49-F238E27FC236}">
                <a16:creationId xmlns:a16="http://schemas.microsoft.com/office/drawing/2014/main" id="{A96D8B48-E2D1-43A2-81CC-4AFAE0E748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45097" y="3767540"/>
            <a:ext cx="298771" cy="150437"/>
          </a:xfrm>
          <a:prstGeom prst="rect">
            <a:avLst/>
          </a:prstGeom>
          <a:noFill/>
        </p:spPr>
      </p:pic>
      <p:sp>
        <p:nvSpPr>
          <p:cNvPr id="50" name="Rectangle 60">
            <a:extLst>
              <a:ext uri="{FF2B5EF4-FFF2-40B4-BE49-F238E27FC236}">
                <a16:creationId xmlns:a16="http://schemas.microsoft.com/office/drawing/2014/main" id="{0F3AF702-2331-404F-B54F-CF4FBFAB1F22}"/>
              </a:ext>
            </a:extLst>
          </p:cNvPr>
          <p:cNvSpPr/>
          <p:nvPr/>
        </p:nvSpPr>
        <p:spPr>
          <a:xfrm>
            <a:off x="4418095"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52" name="TextBox 51">
            <a:extLst>
              <a:ext uri="{FF2B5EF4-FFF2-40B4-BE49-F238E27FC236}">
                <a16:creationId xmlns:a16="http://schemas.microsoft.com/office/drawing/2014/main" id="{8F302BC7-50B4-42F9-942A-121C7703BB6E}"/>
              </a:ext>
            </a:extLst>
          </p:cNvPr>
          <p:cNvSpPr txBox="1"/>
          <p:nvPr/>
        </p:nvSpPr>
        <p:spPr>
          <a:xfrm>
            <a:off x="4098508" y="4671323"/>
            <a:ext cx="1038836" cy="523084"/>
          </a:xfrm>
          <a:prstGeom prst="rect">
            <a:avLst/>
          </a:prstGeom>
          <a:noFill/>
        </p:spPr>
        <p:txBody>
          <a:bodyPr wrap="square" rtlCol="0">
            <a:spAutoFit/>
          </a:bodyPr>
          <a:lstStyle/>
          <a:p>
            <a:r>
              <a:rPr lang="en-GB" sz="1400" dirty="0"/>
              <a:t>Docker Host 2</a:t>
            </a:r>
          </a:p>
        </p:txBody>
      </p:sp>
      <p:cxnSp>
        <p:nvCxnSpPr>
          <p:cNvPr id="53" name="Straight Connector 43">
            <a:extLst>
              <a:ext uri="{FF2B5EF4-FFF2-40B4-BE49-F238E27FC236}">
                <a16:creationId xmlns:a16="http://schemas.microsoft.com/office/drawing/2014/main" id="{DC0E5B57-5411-4553-98A4-4D0F9EBB3F68}"/>
              </a:ext>
            </a:extLst>
          </p:cNvPr>
          <p:cNvCxnSpPr>
            <a:cxnSpLocks/>
          </p:cNvCxnSpPr>
          <p:nvPr/>
        </p:nvCxnSpPr>
        <p:spPr>
          <a:xfrm>
            <a:off x="850376" y="2758668"/>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17">
            <a:extLst>
              <a:ext uri="{FF2B5EF4-FFF2-40B4-BE49-F238E27FC236}">
                <a16:creationId xmlns:a16="http://schemas.microsoft.com/office/drawing/2014/main" id="{7BDDA58F-1835-433C-9B43-0390B81C8B93}"/>
              </a:ext>
            </a:extLst>
          </p:cNvPr>
          <p:cNvCxnSpPr>
            <a:cxnSpLocks/>
          </p:cNvCxnSpPr>
          <p:nvPr/>
        </p:nvCxnSpPr>
        <p:spPr>
          <a:xfrm flipV="1">
            <a:off x="596070" y="2742867"/>
            <a:ext cx="10971761" cy="15801"/>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43">
            <a:extLst>
              <a:ext uri="{FF2B5EF4-FFF2-40B4-BE49-F238E27FC236}">
                <a16:creationId xmlns:a16="http://schemas.microsoft.com/office/drawing/2014/main" id="{57F419F1-E28B-4393-BFC2-52A09D6FA241}"/>
              </a:ext>
            </a:extLst>
          </p:cNvPr>
          <p:cNvCxnSpPr>
            <a:cxnSpLocks/>
          </p:cNvCxnSpPr>
          <p:nvPr/>
        </p:nvCxnSpPr>
        <p:spPr>
          <a:xfrm>
            <a:off x="3653286" y="2752480"/>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9">
            <a:extLst>
              <a:ext uri="{FF2B5EF4-FFF2-40B4-BE49-F238E27FC236}">
                <a16:creationId xmlns:a16="http://schemas.microsoft.com/office/drawing/2014/main" id="{9BA1F590-DC71-4604-9C27-1DC79ADFE413}"/>
              </a:ext>
            </a:extLst>
          </p:cNvPr>
          <p:cNvSpPr txBox="1"/>
          <p:nvPr/>
        </p:nvSpPr>
        <p:spPr>
          <a:xfrm>
            <a:off x="1246624" y="3966968"/>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a:t>
            </a:r>
          </a:p>
        </p:txBody>
      </p:sp>
      <p:sp>
        <p:nvSpPr>
          <p:cNvPr id="57" name="TextBox 59">
            <a:extLst>
              <a:ext uri="{FF2B5EF4-FFF2-40B4-BE49-F238E27FC236}">
                <a16:creationId xmlns:a16="http://schemas.microsoft.com/office/drawing/2014/main" id="{37EF452F-599E-4CB4-83D0-335ADA783802}"/>
              </a:ext>
            </a:extLst>
          </p:cNvPr>
          <p:cNvSpPr txBox="1"/>
          <p:nvPr/>
        </p:nvSpPr>
        <p:spPr>
          <a:xfrm>
            <a:off x="1775263" y="397321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c2</a:t>
            </a:r>
          </a:p>
        </p:txBody>
      </p:sp>
      <p:sp>
        <p:nvSpPr>
          <p:cNvPr id="58" name="TextBox 59">
            <a:extLst>
              <a:ext uri="{FF2B5EF4-FFF2-40B4-BE49-F238E27FC236}">
                <a16:creationId xmlns:a16="http://schemas.microsoft.com/office/drawing/2014/main" id="{163351C0-465F-451D-90F5-57C920631F61}"/>
              </a:ext>
            </a:extLst>
          </p:cNvPr>
          <p:cNvSpPr txBox="1"/>
          <p:nvPr/>
        </p:nvSpPr>
        <p:spPr>
          <a:xfrm>
            <a:off x="2208112" y="397157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c3</a:t>
            </a:r>
          </a:p>
        </p:txBody>
      </p:sp>
      <p:sp>
        <p:nvSpPr>
          <p:cNvPr id="59" name="TextBox 59">
            <a:extLst>
              <a:ext uri="{FF2B5EF4-FFF2-40B4-BE49-F238E27FC236}">
                <a16:creationId xmlns:a16="http://schemas.microsoft.com/office/drawing/2014/main" id="{982FD655-710C-4142-A75B-FC4F6109F9D3}"/>
              </a:ext>
            </a:extLst>
          </p:cNvPr>
          <p:cNvSpPr txBox="1"/>
          <p:nvPr/>
        </p:nvSpPr>
        <p:spPr>
          <a:xfrm>
            <a:off x="4058559" y="3958948"/>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c4</a:t>
            </a:r>
          </a:p>
        </p:txBody>
      </p:sp>
      <p:sp>
        <p:nvSpPr>
          <p:cNvPr id="60" name="TextBox 59">
            <a:extLst>
              <a:ext uri="{FF2B5EF4-FFF2-40B4-BE49-F238E27FC236}">
                <a16:creationId xmlns:a16="http://schemas.microsoft.com/office/drawing/2014/main" id="{DAA749D8-4F01-433C-B433-6C12CA71B292}"/>
              </a:ext>
            </a:extLst>
          </p:cNvPr>
          <p:cNvSpPr txBox="1"/>
          <p:nvPr/>
        </p:nvSpPr>
        <p:spPr>
          <a:xfrm>
            <a:off x="4587197" y="396519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c5</a:t>
            </a:r>
          </a:p>
        </p:txBody>
      </p:sp>
      <p:sp>
        <p:nvSpPr>
          <p:cNvPr id="61" name="TextBox 59">
            <a:extLst>
              <a:ext uri="{FF2B5EF4-FFF2-40B4-BE49-F238E27FC236}">
                <a16:creationId xmlns:a16="http://schemas.microsoft.com/office/drawing/2014/main" id="{0FC6952A-5D6C-45E1-9195-82B4B5433954}"/>
              </a:ext>
            </a:extLst>
          </p:cNvPr>
          <p:cNvSpPr txBox="1"/>
          <p:nvPr/>
        </p:nvSpPr>
        <p:spPr>
          <a:xfrm>
            <a:off x="5020046" y="3963553"/>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c6</a:t>
            </a:r>
          </a:p>
        </p:txBody>
      </p:sp>
      <p:cxnSp>
        <p:nvCxnSpPr>
          <p:cNvPr id="62" name="Straight Arrow Connector 61">
            <a:extLst>
              <a:ext uri="{FF2B5EF4-FFF2-40B4-BE49-F238E27FC236}">
                <a16:creationId xmlns:a16="http://schemas.microsoft.com/office/drawing/2014/main" id="{13F09746-A617-4AE6-AA5C-6EEBA9CD461F}"/>
              </a:ext>
            </a:extLst>
          </p:cNvPr>
          <p:cNvCxnSpPr>
            <a:cxnSpLocks/>
          </p:cNvCxnSpPr>
          <p:nvPr/>
        </p:nvCxnSpPr>
        <p:spPr>
          <a:xfrm>
            <a:off x="1124598" y="2724236"/>
            <a:ext cx="164219" cy="111430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3" name="TextBox 61">
            <a:extLst>
              <a:ext uri="{FF2B5EF4-FFF2-40B4-BE49-F238E27FC236}">
                <a16:creationId xmlns:a16="http://schemas.microsoft.com/office/drawing/2014/main" id="{E76BCA4D-E163-480A-AE5F-5E363C1767D8}"/>
              </a:ext>
            </a:extLst>
          </p:cNvPr>
          <p:cNvSpPr txBox="1"/>
          <p:nvPr/>
        </p:nvSpPr>
        <p:spPr>
          <a:xfrm>
            <a:off x="830469" y="2545077"/>
            <a:ext cx="1129449" cy="15692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10.240.0.3:8080</a:t>
            </a:r>
          </a:p>
        </p:txBody>
      </p:sp>
      <p:sp>
        <p:nvSpPr>
          <p:cNvPr id="65" name="TextBox 61">
            <a:extLst>
              <a:ext uri="{FF2B5EF4-FFF2-40B4-BE49-F238E27FC236}">
                <a16:creationId xmlns:a16="http://schemas.microsoft.com/office/drawing/2014/main" id="{31CF49C3-D7E8-48C2-9A77-A378446A542A}"/>
              </a:ext>
            </a:extLst>
          </p:cNvPr>
          <p:cNvSpPr txBox="1"/>
          <p:nvPr/>
        </p:nvSpPr>
        <p:spPr>
          <a:xfrm>
            <a:off x="3521813" y="2460640"/>
            <a:ext cx="1157843" cy="13925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10.240.0.4:8080</a:t>
            </a:r>
          </a:p>
        </p:txBody>
      </p:sp>
      <p:sp>
        <p:nvSpPr>
          <p:cNvPr id="71" name="Rounded Rectangle 7">
            <a:extLst>
              <a:ext uri="{FF2B5EF4-FFF2-40B4-BE49-F238E27FC236}">
                <a16:creationId xmlns:a16="http://schemas.microsoft.com/office/drawing/2014/main" id="{C4F47A8C-64B0-4C83-BE97-54FA44F0D687}"/>
              </a:ext>
            </a:extLst>
          </p:cNvPr>
          <p:cNvSpPr/>
          <p:nvPr/>
        </p:nvSpPr>
        <p:spPr>
          <a:xfrm>
            <a:off x="8709480" y="2917359"/>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sp>
        <p:nvSpPr>
          <p:cNvPr id="72" name="Rounded Rectangle 7">
            <a:extLst>
              <a:ext uri="{FF2B5EF4-FFF2-40B4-BE49-F238E27FC236}">
                <a16:creationId xmlns:a16="http://schemas.microsoft.com/office/drawing/2014/main" id="{228EF7BE-2741-4BE4-99DF-2225CD99A77B}"/>
              </a:ext>
            </a:extLst>
          </p:cNvPr>
          <p:cNvSpPr/>
          <p:nvPr/>
        </p:nvSpPr>
        <p:spPr>
          <a:xfrm>
            <a:off x="5899790" y="2917359"/>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cxnSp>
        <p:nvCxnSpPr>
          <p:cNvPr id="73" name="Straight Connector 43">
            <a:extLst>
              <a:ext uri="{FF2B5EF4-FFF2-40B4-BE49-F238E27FC236}">
                <a16:creationId xmlns:a16="http://schemas.microsoft.com/office/drawing/2014/main" id="{E5BF9F81-FFEC-463A-9841-B51629395803}"/>
              </a:ext>
            </a:extLst>
          </p:cNvPr>
          <p:cNvCxnSpPr/>
          <p:nvPr/>
        </p:nvCxnSpPr>
        <p:spPr>
          <a:xfrm>
            <a:off x="6486670" y="3128501"/>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59">
            <a:extLst>
              <a:ext uri="{FF2B5EF4-FFF2-40B4-BE49-F238E27FC236}">
                <a16:creationId xmlns:a16="http://schemas.microsoft.com/office/drawing/2014/main" id="{62122780-49ED-48FF-8BAB-77AEE9CC0B15}"/>
              </a:ext>
            </a:extLst>
          </p:cNvPr>
          <p:cNvSpPr txBox="1"/>
          <p:nvPr/>
        </p:nvSpPr>
        <p:spPr>
          <a:xfrm>
            <a:off x="5979435" y="3022384"/>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75" name="Rectangle 60">
            <a:extLst>
              <a:ext uri="{FF2B5EF4-FFF2-40B4-BE49-F238E27FC236}">
                <a16:creationId xmlns:a16="http://schemas.microsoft.com/office/drawing/2014/main" id="{C8361695-88BE-4B1C-9189-B0A1A458701C}"/>
              </a:ext>
            </a:extLst>
          </p:cNvPr>
          <p:cNvSpPr/>
          <p:nvPr/>
        </p:nvSpPr>
        <p:spPr>
          <a:xfrm>
            <a:off x="6426807"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76" name="TextBox 61">
            <a:extLst>
              <a:ext uri="{FF2B5EF4-FFF2-40B4-BE49-F238E27FC236}">
                <a16:creationId xmlns:a16="http://schemas.microsoft.com/office/drawing/2014/main" id="{FDA685F4-FBE7-4E31-A8EA-BB067C4131AA}"/>
              </a:ext>
            </a:extLst>
          </p:cNvPr>
          <p:cNvSpPr txBox="1"/>
          <p:nvPr/>
        </p:nvSpPr>
        <p:spPr>
          <a:xfrm>
            <a:off x="6501985" y="2909860"/>
            <a:ext cx="704016" cy="1525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10.240.0.5</a:t>
            </a:r>
          </a:p>
        </p:txBody>
      </p:sp>
      <p:cxnSp>
        <p:nvCxnSpPr>
          <p:cNvPr id="77" name="Straight Connector 17">
            <a:extLst>
              <a:ext uri="{FF2B5EF4-FFF2-40B4-BE49-F238E27FC236}">
                <a16:creationId xmlns:a16="http://schemas.microsoft.com/office/drawing/2014/main" id="{5C5CE6D4-FE49-4E61-A5B2-BC6CDD036426}"/>
              </a:ext>
            </a:extLst>
          </p:cNvPr>
          <p:cNvCxnSpPr/>
          <p:nvPr/>
        </p:nvCxnSpPr>
        <p:spPr>
          <a:xfrm flipV="1">
            <a:off x="6967025" y="3677620"/>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144">
            <a:extLst>
              <a:ext uri="{FF2B5EF4-FFF2-40B4-BE49-F238E27FC236}">
                <a16:creationId xmlns:a16="http://schemas.microsoft.com/office/drawing/2014/main" id="{1EAD2999-1172-4667-BC37-0B26E8214718}"/>
              </a:ext>
            </a:extLst>
          </p:cNvPr>
          <p:cNvSpPr/>
          <p:nvPr/>
        </p:nvSpPr>
        <p:spPr>
          <a:xfrm>
            <a:off x="7028085" y="3629784"/>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79" name="Straight Connector 30">
            <a:extLst>
              <a:ext uri="{FF2B5EF4-FFF2-40B4-BE49-F238E27FC236}">
                <a16:creationId xmlns:a16="http://schemas.microsoft.com/office/drawing/2014/main" id="{6ACF82DB-B6DC-4BA7-B060-66D66CC0C5ED}"/>
              </a:ext>
            </a:extLst>
          </p:cNvPr>
          <p:cNvCxnSpPr>
            <a:cxnSpLocks/>
          </p:cNvCxnSpPr>
          <p:nvPr/>
        </p:nvCxnSpPr>
        <p:spPr>
          <a:xfrm>
            <a:off x="7286411" y="3170946"/>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30">
            <a:extLst>
              <a:ext uri="{FF2B5EF4-FFF2-40B4-BE49-F238E27FC236}">
                <a16:creationId xmlns:a16="http://schemas.microsoft.com/office/drawing/2014/main" id="{98AA88D2-049A-4590-95DC-C9F93BDAC942}"/>
              </a:ext>
            </a:extLst>
          </p:cNvPr>
          <p:cNvCxnSpPr/>
          <p:nvPr/>
        </p:nvCxnSpPr>
        <p:spPr>
          <a:xfrm>
            <a:off x="7071902"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30">
            <a:extLst>
              <a:ext uri="{FF2B5EF4-FFF2-40B4-BE49-F238E27FC236}">
                <a16:creationId xmlns:a16="http://schemas.microsoft.com/office/drawing/2014/main" id="{1B18AA8A-6589-449E-9644-461F0AD66857}"/>
              </a:ext>
            </a:extLst>
          </p:cNvPr>
          <p:cNvCxnSpPr/>
          <p:nvPr/>
        </p:nvCxnSpPr>
        <p:spPr>
          <a:xfrm>
            <a:off x="7550808"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30">
            <a:extLst>
              <a:ext uri="{FF2B5EF4-FFF2-40B4-BE49-F238E27FC236}">
                <a16:creationId xmlns:a16="http://schemas.microsoft.com/office/drawing/2014/main" id="{FC406C86-E00C-4623-8641-A3C763707F42}"/>
              </a:ext>
            </a:extLst>
          </p:cNvPr>
          <p:cNvCxnSpPr/>
          <p:nvPr/>
        </p:nvCxnSpPr>
        <p:spPr>
          <a:xfrm>
            <a:off x="8035634"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3" name="Picture 82" descr="C:\Users\ju\Desktop\docker-container.png">
            <a:extLst>
              <a:ext uri="{FF2B5EF4-FFF2-40B4-BE49-F238E27FC236}">
                <a16:creationId xmlns:a16="http://schemas.microsoft.com/office/drawing/2014/main" id="{9979AE75-AE53-44BB-8432-4BE16A2DFFB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2517" y="3773110"/>
            <a:ext cx="298771" cy="150437"/>
          </a:xfrm>
          <a:prstGeom prst="rect">
            <a:avLst/>
          </a:prstGeom>
          <a:noFill/>
        </p:spPr>
      </p:pic>
      <p:sp>
        <p:nvSpPr>
          <p:cNvPr id="84" name="Rectangle 144">
            <a:extLst>
              <a:ext uri="{FF2B5EF4-FFF2-40B4-BE49-F238E27FC236}">
                <a16:creationId xmlns:a16="http://schemas.microsoft.com/office/drawing/2014/main" id="{08ABEF17-C93B-4D91-90B6-1BEF0E596931}"/>
              </a:ext>
            </a:extLst>
          </p:cNvPr>
          <p:cNvSpPr/>
          <p:nvPr/>
        </p:nvSpPr>
        <p:spPr>
          <a:xfrm>
            <a:off x="7503665" y="3631438"/>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5" name="Rectangle 144">
            <a:extLst>
              <a:ext uri="{FF2B5EF4-FFF2-40B4-BE49-F238E27FC236}">
                <a16:creationId xmlns:a16="http://schemas.microsoft.com/office/drawing/2014/main" id="{FD4F7947-7618-4C51-94C6-D22A732AD410}"/>
              </a:ext>
            </a:extLst>
          </p:cNvPr>
          <p:cNvSpPr/>
          <p:nvPr/>
        </p:nvSpPr>
        <p:spPr>
          <a:xfrm>
            <a:off x="7984737" y="363425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9" name="TextBox 59">
            <a:extLst>
              <a:ext uri="{FF2B5EF4-FFF2-40B4-BE49-F238E27FC236}">
                <a16:creationId xmlns:a16="http://schemas.microsoft.com/office/drawing/2014/main" id="{2F7ECF31-A879-4561-83EA-43AB3D9B2BFA}"/>
              </a:ext>
            </a:extLst>
          </p:cNvPr>
          <p:cNvSpPr txBox="1"/>
          <p:nvPr/>
        </p:nvSpPr>
        <p:spPr>
          <a:xfrm>
            <a:off x="6612963" y="3040298"/>
            <a:ext cx="606702" cy="333627"/>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90" name="TextBox 61">
            <a:extLst>
              <a:ext uri="{FF2B5EF4-FFF2-40B4-BE49-F238E27FC236}">
                <a16:creationId xmlns:a16="http://schemas.microsoft.com/office/drawing/2014/main" id="{45F317BE-082B-4CCB-921A-5C7D737AAB26}"/>
              </a:ext>
            </a:extLst>
          </p:cNvPr>
          <p:cNvSpPr txBox="1"/>
          <p:nvPr/>
        </p:nvSpPr>
        <p:spPr>
          <a:xfrm>
            <a:off x="7391172" y="2933494"/>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91" name="Picture 90" descr="C:\Users\ju\Desktop\docker-container.png">
            <a:extLst>
              <a:ext uri="{FF2B5EF4-FFF2-40B4-BE49-F238E27FC236}">
                <a16:creationId xmlns:a16="http://schemas.microsoft.com/office/drawing/2014/main" id="{0283BEBB-B9E6-4175-9F53-E62478145B8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08962" y="3787625"/>
            <a:ext cx="298771" cy="150437"/>
          </a:xfrm>
          <a:prstGeom prst="rect">
            <a:avLst/>
          </a:prstGeom>
          <a:noFill/>
        </p:spPr>
      </p:pic>
      <p:pic>
        <p:nvPicPr>
          <p:cNvPr id="92" name="Picture 91" descr="C:\Users\ju\Desktop\docker-container.png">
            <a:extLst>
              <a:ext uri="{FF2B5EF4-FFF2-40B4-BE49-F238E27FC236}">
                <a16:creationId xmlns:a16="http://schemas.microsoft.com/office/drawing/2014/main" id="{F5332114-EA9A-4EBA-BE25-AD6E84E1A9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69106" y="3766905"/>
            <a:ext cx="298771" cy="150437"/>
          </a:xfrm>
          <a:prstGeom prst="rect">
            <a:avLst/>
          </a:prstGeom>
          <a:noFill/>
        </p:spPr>
      </p:pic>
      <p:sp>
        <p:nvSpPr>
          <p:cNvPr id="93" name="Rectangle 60">
            <a:extLst>
              <a:ext uri="{FF2B5EF4-FFF2-40B4-BE49-F238E27FC236}">
                <a16:creationId xmlns:a16="http://schemas.microsoft.com/office/drawing/2014/main" id="{3DB36B0F-5F70-4D62-8E95-F46569CE5D49}"/>
              </a:ext>
            </a:extLst>
          </p:cNvPr>
          <p:cNvSpPr/>
          <p:nvPr/>
        </p:nvSpPr>
        <p:spPr>
          <a:xfrm>
            <a:off x="7242104"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95" name="TextBox 94">
            <a:extLst>
              <a:ext uri="{FF2B5EF4-FFF2-40B4-BE49-F238E27FC236}">
                <a16:creationId xmlns:a16="http://schemas.microsoft.com/office/drawing/2014/main" id="{BEB67A4D-037B-49DD-934E-52543FBA165C}"/>
              </a:ext>
            </a:extLst>
          </p:cNvPr>
          <p:cNvSpPr txBox="1"/>
          <p:nvPr/>
        </p:nvSpPr>
        <p:spPr>
          <a:xfrm>
            <a:off x="6922517" y="4670688"/>
            <a:ext cx="1038836" cy="523084"/>
          </a:xfrm>
          <a:prstGeom prst="rect">
            <a:avLst/>
          </a:prstGeom>
          <a:noFill/>
        </p:spPr>
        <p:txBody>
          <a:bodyPr wrap="square" rtlCol="0">
            <a:spAutoFit/>
          </a:bodyPr>
          <a:lstStyle/>
          <a:p>
            <a:r>
              <a:rPr lang="en-GB" sz="1400" dirty="0"/>
              <a:t>Docker Host 3</a:t>
            </a:r>
          </a:p>
        </p:txBody>
      </p:sp>
      <p:cxnSp>
        <p:nvCxnSpPr>
          <p:cNvPr id="96" name="Straight Connector 43">
            <a:extLst>
              <a:ext uri="{FF2B5EF4-FFF2-40B4-BE49-F238E27FC236}">
                <a16:creationId xmlns:a16="http://schemas.microsoft.com/office/drawing/2014/main" id="{AFA37EF5-7283-4268-A322-5A0B8167E085}"/>
              </a:ext>
            </a:extLst>
          </p:cNvPr>
          <p:cNvCxnSpPr/>
          <p:nvPr/>
        </p:nvCxnSpPr>
        <p:spPr>
          <a:xfrm>
            <a:off x="9296360" y="3128501"/>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59">
            <a:extLst>
              <a:ext uri="{FF2B5EF4-FFF2-40B4-BE49-F238E27FC236}">
                <a16:creationId xmlns:a16="http://schemas.microsoft.com/office/drawing/2014/main" id="{8F8D885D-D473-40AA-A0E7-14AA6536F471}"/>
              </a:ext>
            </a:extLst>
          </p:cNvPr>
          <p:cNvSpPr txBox="1"/>
          <p:nvPr/>
        </p:nvSpPr>
        <p:spPr>
          <a:xfrm>
            <a:off x="8789125" y="3022384"/>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98" name="Rectangle 60">
            <a:extLst>
              <a:ext uri="{FF2B5EF4-FFF2-40B4-BE49-F238E27FC236}">
                <a16:creationId xmlns:a16="http://schemas.microsoft.com/office/drawing/2014/main" id="{C1D37A49-DA3E-4672-ADA9-A684F5149903}"/>
              </a:ext>
            </a:extLst>
          </p:cNvPr>
          <p:cNvSpPr/>
          <p:nvPr/>
        </p:nvSpPr>
        <p:spPr>
          <a:xfrm>
            <a:off x="9236497"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99" name="TextBox 61">
            <a:extLst>
              <a:ext uri="{FF2B5EF4-FFF2-40B4-BE49-F238E27FC236}">
                <a16:creationId xmlns:a16="http://schemas.microsoft.com/office/drawing/2014/main" id="{0360A18D-00BF-4C25-9D7F-70851242F58C}"/>
              </a:ext>
            </a:extLst>
          </p:cNvPr>
          <p:cNvSpPr txBox="1"/>
          <p:nvPr/>
        </p:nvSpPr>
        <p:spPr>
          <a:xfrm>
            <a:off x="9351730" y="2931683"/>
            <a:ext cx="695239" cy="1525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10.240.0.6</a:t>
            </a:r>
          </a:p>
        </p:txBody>
      </p:sp>
      <p:cxnSp>
        <p:nvCxnSpPr>
          <p:cNvPr id="100" name="Straight Connector 17">
            <a:extLst>
              <a:ext uri="{FF2B5EF4-FFF2-40B4-BE49-F238E27FC236}">
                <a16:creationId xmlns:a16="http://schemas.microsoft.com/office/drawing/2014/main" id="{0A7B3884-F3FA-4633-9A9B-08B4E18BB7BA}"/>
              </a:ext>
            </a:extLst>
          </p:cNvPr>
          <p:cNvCxnSpPr/>
          <p:nvPr/>
        </p:nvCxnSpPr>
        <p:spPr>
          <a:xfrm flipV="1">
            <a:off x="9776715" y="3677620"/>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44">
            <a:extLst>
              <a:ext uri="{FF2B5EF4-FFF2-40B4-BE49-F238E27FC236}">
                <a16:creationId xmlns:a16="http://schemas.microsoft.com/office/drawing/2014/main" id="{8796708D-60C9-4C0A-994B-A7D1F270F7E8}"/>
              </a:ext>
            </a:extLst>
          </p:cNvPr>
          <p:cNvSpPr/>
          <p:nvPr/>
        </p:nvSpPr>
        <p:spPr>
          <a:xfrm>
            <a:off x="9837775" y="3629784"/>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02" name="Straight Connector 30">
            <a:extLst>
              <a:ext uri="{FF2B5EF4-FFF2-40B4-BE49-F238E27FC236}">
                <a16:creationId xmlns:a16="http://schemas.microsoft.com/office/drawing/2014/main" id="{5D99E824-99CE-48C2-8FE2-BA0C475E51D0}"/>
              </a:ext>
            </a:extLst>
          </p:cNvPr>
          <p:cNvCxnSpPr>
            <a:cxnSpLocks/>
          </p:cNvCxnSpPr>
          <p:nvPr/>
        </p:nvCxnSpPr>
        <p:spPr>
          <a:xfrm>
            <a:off x="10096101" y="3170946"/>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30">
            <a:extLst>
              <a:ext uri="{FF2B5EF4-FFF2-40B4-BE49-F238E27FC236}">
                <a16:creationId xmlns:a16="http://schemas.microsoft.com/office/drawing/2014/main" id="{57906E06-1397-4E07-941A-92C68CBFA9CC}"/>
              </a:ext>
            </a:extLst>
          </p:cNvPr>
          <p:cNvCxnSpPr/>
          <p:nvPr/>
        </p:nvCxnSpPr>
        <p:spPr>
          <a:xfrm>
            <a:off x="9881592"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30">
            <a:extLst>
              <a:ext uri="{FF2B5EF4-FFF2-40B4-BE49-F238E27FC236}">
                <a16:creationId xmlns:a16="http://schemas.microsoft.com/office/drawing/2014/main" id="{1135524B-5CAE-429E-9D95-7045EA94B199}"/>
              </a:ext>
            </a:extLst>
          </p:cNvPr>
          <p:cNvCxnSpPr/>
          <p:nvPr/>
        </p:nvCxnSpPr>
        <p:spPr>
          <a:xfrm>
            <a:off x="10360498"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30">
            <a:extLst>
              <a:ext uri="{FF2B5EF4-FFF2-40B4-BE49-F238E27FC236}">
                <a16:creationId xmlns:a16="http://schemas.microsoft.com/office/drawing/2014/main" id="{0BF19400-E5B2-4DDF-8E0D-1626DD67D7EC}"/>
              </a:ext>
            </a:extLst>
          </p:cNvPr>
          <p:cNvCxnSpPr/>
          <p:nvPr/>
        </p:nvCxnSpPr>
        <p:spPr>
          <a:xfrm>
            <a:off x="10845324"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6" name="Picture 105" descr="C:\Users\ju\Desktop\docker-container.png">
            <a:extLst>
              <a:ext uri="{FF2B5EF4-FFF2-40B4-BE49-F238E27FC236}">
                <a16:creationId xmlns:a16="http://schemas.microsoft.com/office/drawing/2014/main" id="{BC8F96CE-D38A-42EB-99B7-90A8AB7CF0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32207" y="3773110"/>
            <a:ext cx="298771" cy="150437"/>
          </a:xfrm>
          <a:prstGeom prst="rect">
            <a:avLst/>
          </a:prstGeom>
          <a:noFill/>
        </p:spPr>
      </p:pic>
      <p:sp>
        <p:nvSpPr>
          <p:cNvPr id="107" name="Rectangle 144">
            <a:extLst>
              <a:ext uri="{FF2B5EF4-FFF2-40B4-BE49-F238E27FC236}">
                <a16:creationId xmlns:a16="http://schemas.microsoft.com/office/drawing/2014/main" id="{43E113B2-3CA2-49B6-8E05-A80AA10F33B2}"/>
              </a:ext>
            </a:extLst>
          </p:cNvPr>
          <p:cNvSpPr/>
          <p:nvPr/>
        </p:nvSpPr>
        <p:spPr>
          <a:xfrm>
            <a:off x="10313355" y="3631438"/>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8" name="Rectangle 144">
            <a:extLst>
              <a:ext uri="{FF2B5EF4-FFF2-40B4-BE49-F238E27FC236}">
                <a16:creationId xmlns:a16="http://schemas.microsoft.com/office/drawing/2014/main" id="{F6EE492A-EE08-4229-BFAC-A02E3E94884D}"/>
              </a:ext>
            </a:extLst>
          </p:cNvPr>
          <p:cNvSpPr/>
          <p:nvPr/>
        </p:nvSpPr>
        <p:spPr>
          <a:xfrm>
            <a:off x="10794427" y="363425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2" name="TextBox 59">
            <a:extLst>
              <a:ext uri="{FF2B5EF4-FFF2-40B4-BE49-F238E27FC236}">
                <a16:creationId xmlns:a16="http://schemas.microsoft.com/office/drawing/2014/main" id="{503775C2-6DDE-481A-B9D3-E199BFE75CCC}"/>
              </a:ext>
            </a:extLst>
          </p:cNvPr>
          <p:cNvSpPr txBox="1"/>
          <p:nvPr/>
        </p:nvSpPr>
        <p:spPr>
          <a:xfrm>
            <a:off x="9400529" y="3040298"/>
            <a:ext cx="628826" cy="2579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113" name="TextBox 61">
            <a:extLst>
              <a:ext uri="{FF2B5EF4-FFF2-40B4-BE49-F238E27FC236}">
                <a16:creationId xmlns:a16="http://schemas.microsoft.com/office/drawing/2014/main" id="{56B02B8F-A9D0-4E46-9040-062FCA4CC675}"/>
              </a:ext>
            </a:extLst>
          </p:cNvPr>
          <p:cNvSpPr txBox="1"/>
          <p:nvPr/>
        </p:nvSpPr>
        <p:spPr>
          <a:xfrm>
            <a:off x="10268465" y="2949816"/>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114" name="Picture 113" descr="C:\Users\ju\Desktop\docker-container.png">
            <a:extLst>
              <a:ext uri="{FF2B5EF4-FFF2-40B4-BE49-F238E27FC236}">
                <a16:creationId xmlns:a16="http://schemas.microsoft.com/office/drawing/2014/main" id="{75CD9E3B-DD01-4580-9FAA-2574875694E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18652" y="3787625"/>
            <a:ext cx="298771" cy="150437"/>
          </a:xfrm>
          <a:prstGeom prst="rect">
            <a:avLst/>
          </a:prstGeom>
          <a:noFill/>
        </p:spPr>
      </p:pic>
      <p:sp>
        <p:nvSpPr>
          <p:cNvPr id="116" name="Rectangle 60">
            <a:extLst>
              <a:ext uri="{FF2B5EF4-FFF2-40B4-BE49-F238E27FC236}">
                <a16:creationId xmlns:a16="http://schemas.microsoft.com/office/drawing/2014/main" id="{593A4C6F-517B-4F77-9E1E-748A13E96D41}"/>
              </a:ext>
            </a:extLst>
          </p:cNvPr>
          <p:cNvSpPr/>
          <p:nvPr/>
        </p:nvSpPr>
        <p:spPr>
          <a:xfrm>
            <a:off x="10051795"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118" name="TextBox 117">
            <a:extLst>
              <a:ext uri="{FF2B5EF4-FFF2-40B4-BE49-F238E27FC236}">
                <a16:creationId xmlns:a16="http://schemas.microsoft.com/office/drawing/2014/main" id="{6E362713-6083-41F2-9425-9762584AE628}"/>
              </a:ext>
            </a:extLst>
          </p:cNvPr>
          <p:cNvSpPr txBox="1"/>
          <p:nvPr/>
        </p:nvSpPr>
        <p:spPr>
          <a:xfrm>
            <a:off x="9732207" y="4670688"/>
            <a:ext cx="1038836" cy="523084"/>
          </a:xfrm>
          <a:prstGeom prst="rect">
            <a:avLst/>
          </a:prstGeom>
          <a:noFill/>
        </p:spPr>
        <p:txBody>
          <a:bodyPr wrap="square" rtlCol="0">
            <a:spAutoFit/>
          </a:bodyPr>
          <a:lstStyle/>
          <a:p>
            <a:r>
              <a:rPr lang="en-GB" sz="1400" dirty="0"/>
              <a:t>Docker Host 4</a:t>
            </a:r>
          </a:p>
        </p:txBody>
      </p:sp>
      <p:cxnSp>
        <p:nvCxnSpPr>
          <p:cNvPr id="119" name="Straight Connector 43">
            <a:extLst>
              <a:ext uri="{FF2B5EF4-FFF2-40B4-BE49-F238E27FC236}">
                <a16:creationId xmlns:a16="http://schemas.microsoft.com/office/drawing/2014/main" id="{2E4D677B-0167-49FF-BDDA-CB7C76E83B05}"/>
              </a:ext>
            </a:extLst>
          </p:cNvPr>
          <p:cNvCxnSpPr>
            <a:cxnSpLocks/>
          </p:cNvCxnSpPr>
          <p:nvPr/>
        </p:nvCxnSpPr>
        <p:spPr>
          <a:xfrm>
            <a:off x="6484075" y="2758033"/>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43">
            <a:extLst>
              <a:ext uri="{FF2B5EF4-FFF2-40B4-BE49-F238E27FC236}">
                <a16:creationId xmlns:a16="http://schemas.microsoft.com/office/drawing/2014/main" id="{9A12F8B7-1802-498B-8579-45F1ED80D291}"/>
              </a:ext>
            </a:extLst>
          </p:cNvPr>
          <p:cNvCxnSpPr>
            <a:cxnSpLocks/>
          </p:cNvCxnSpPr>
          <p:nvPr/>
        </p:nvCxnSpPr>
        <p:spPr>
          <a:xfrm>
            <a:off x="9286985" y="2751845"/>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59">
            <a:extLst>
              <a:ext uri="{FF2B5EF4-FFF2-40B4-BE49-F238E27FC236}">
                <a16:creationId xmlns:a16="http://schemas.microsoft.com/office/drawing/2014/main" id="{5519459E-793B-4A83-AD13-DDA66112F3A1}"/>
              </a:ext>
            </a:extLst>
          </p:cNvPr>
          <p:cNvSpPr txBox="1"/>
          <p:nvPr/>
        </p:nvSpPr>
        <p:spPr>
          <a:xfrm>
            <a:off x="6880324" y="3966333"/>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c7</a:t>
            </a:r>
          </a:p>
        </p:txBody>
      </p:sp>
      <p:sp>
        <p:nvSpPr>
          <p:cNvPr id="123" name="TextBox 59">
            <a:extLst>
              <a:ext uri="{FF2B5EF4-FFF2-40B4-BE49-F238E27FC236}">
                <a16:creationId xmlns:a16="http://schemas.microsoft.com/office/drawing/2014/main" id="{AF41E948-B859-4069-9F09-9046E8A107B1}"/>
              </a:ext>
            </a:extLst>
          </p:cNvPr>
          <p:cNvSpPr txBox="1"/>
          <p:nvPr/>
        </p:nvSpPr>
        <p:spPr>
          <a:xfrm>
            <a:off x="7408962" y="3972576"/>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c8</a:t>
            </a:r>
          </a:p>
        </p:txBody>
      </p:sp>
      <p:sp>
        <p:nvSpPr>
          <p:cNvPr id="124" name="TextBox 59">
            <a:extLst>
              <a:ext uri="{FF2B5EF4-FFF2-40B4-BE49-F238E27FC236}">
                <a16:creationId xmlns:a16="http://schemas.microsoft.com/office/drawing/2014/main" id="{5C59416E-E211-4E1D-A33F-2276393ADA07}"/>
              </a:ext>
            </a:extLst>
          </p:cNvPr>
          <p:cNvSpPr txBox="1"/>
          <p:nvPr/>
        </p:nvSpPr>
        <p:spPr>
          <a:xfrm>
            <a:off x="7841811" y="3970937"/>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c9</a:t>
            </a:r>
          </a:p>
        </p:txBody>
      </p:sp>
      <p:sp>
        <p:nvSpPr>
          <p:cNvPr id="125" name="TextBox 59">
            <a:extLst>
              <a:ext uri="{FF2B5EF4-FFF2-40B4-BE49-F238E27FC236}">
                <a16:creationId xmlns:a16="http://schemas.microsoft.com/office/drawing/2014/main" id="{5EDBC49E-1FCF-4329-A84C-A7CB85A2BDBD}"/>
              </a:ext>
            </a:extLst>
          </p:cNvPr>
          <p:cNvSpPr txBox="1"/>
          <p:nvPr/>
        </p:nvSpPr>
        <p:spPr>
          <a:xfrm>
            <a:off x="9692258" y="3958313"/>
            <a:ext cx="285398" cy="13080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c10</a:t>
            </a:r>
          </a:p>
        </p:txBody>
      </p:sp>
      <p:sp>
        <p:nvSpPr>
          <p:cNvPr id="126" name="TextBox 125">
            <a:extLst>
              <a:ext uri="{FF2B5EF4-FFF2-40B4-BE49-F238E27FC236}">
                <a16:creationId xmlns:a16="http://schemas.microsoft.com/office/drawing/2014/main" id="{C8DF2D49-3057-49A3-9050-137E3AB842C2}"/>
              </a:ext>
            </a:extLst>
          </p:cNvPr>
          <p:cNvSpPr txBox="1"/>
          <p:nvPr/>
        </p:nvSpPr>
        <p:spPr>
          <a:xfrm>
            <a:off x="10220896" y="3964556"/>
            <a:ext cx="296527" cy="13219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c11</a:t>
            </a:r>
          </a:p>
        </p:txBody>
      </p:sp>
      <p:sp>
        <p:nvSpPr>
          <p:cNvPr id="129" name="TextBox 61">
            <a:extLst>
              <a:ext uri="{FF2B5EF4-FFF2-40B4-BE49-F238E27FC236}">
                <a16:creationId xmlns:a16="http://schemas.microsoft.com/office/drawing/2014/main" id="{FF49FA45-471D-4A0C-A2BA-44FC5C567CA4}"/>
              </a:ext>
            </a:extLst>
          </p:cNvPr>
          <p:cNvSpPr txBox="1"/>
          <p:nvPr/>
        </p:nvSpPr>
        <p:spPr>
          <a:xfrm>
            <a:off x="6483853" y="2447381"/>
            <a:ext cx="1253567" cy="17641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10.240.0.5:5000</a:t>
            </a:r>
          </a:p>
        </p:txBody>
      </p:sp>
      <p:sp>
        <p:nvSpPr>
          <p:cNvPr id="131" name="TextBox 61">
            <a:extLst>
              <a:ext uri="{FF2B5EF4-FFF2-40B4-BE49-F238E27FC236}">
                <a16:creationId xmlns:a16="http://schemas.microsoft.com/office/drawing/2014/main" id="{C553B869-0E0B-43D4-809B-BB57372E2C10}"/>
              </a:ext>
            </a:extLst>
          </p:cNvPr>
          <p:cNvSpPr txBox="1"/>
          <p:nvPr/>
        </p:nvSpPr>
        <p:spPr>
          <a:xfrm>
            <a:off x="9262083" y="2466727"/>
            <a:ext cx="1054475" cy="12421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10.240.0.6:8001</a:t>
            </a:r>
          </a:p>
        </p:txBody>
      </p:sp>
      <p:cxnSp>
        <p:nvCxnSpPr>
          <p:cNvPr id="137" name="Straight Arrow Connector 136">
            <a:extLst>
              <a:ext uri="{FF2B5EF4-FFF2-40B4-BE49-F238E27FC236}">
                <a16:creationId xmlns:a16="http://schemas.microsoft.com/office/drawing/2014/main" id="{9C0AD46C-ABE2-462C-BB27-B4211963D5CE}"/>
              </a:ext>
            </a:extLst>
          </p:cNvPr>
          <p:cNvCxnSpPr>
            <a:cxnSpLocks/>
          </p:cNvCxnSpPr>
          <p:nvPr/>
        </p:nvCxnSpPr>
        <p:spPr>
          <a:xfrm>
            <a:off x="3867463" y="2634656"/>
            <a:ext cx="1217670" cy="104060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0" name="Straight Arrow Connector 139">
            <a:extLst>
              <a:ext uri="{FF2B5EF4-FFF2-40B4-BE49-F238E27FC236}">
                <a16:creationId xmlns:a16="http://schemas.microsoft.com/office/drawing/2014/main" id="{E3055A76-729C-4ACE-99FA-DD3A5BEC5558}"/>
              </a:ext>
            </a:extLst>
          </p:cNvPr>
          <p:cNvCxnSpPr>
            <a:cxnSpLocks/>
            <a:stCxn id="129" idx="2"/>
          </p:cNvCxnSpPr>
          <p:nvPr/>
        </p:nvCxnSpPr>
        <p:spPr>
          <a:xfrm>
            <a:off x="7110637" y="2623794"/>
            <a:ext cx="298325" cy="109817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a:extLst>
              <a:ext uri="{FF2B5EF4-FFF2-40B4-BE49-F238E27FC236}">
                <a16:creationId xmlns:a16="http://schemas.microsoft.com/office/drawing/2014/main" id="{05553073-C568-4630-B124-0F6190526F24}"/>
              </a:ext>
            </a:extLst>
          </p:cNvPr>
          <p:cNvCxnSpPr>
            <a:cxnSpLocks/>
          </p:cNvCxnSpPr>
          <p:nvPr/>
        </p:nvCxnSpPr>
        <p:spPr>
          <a:xfrm>
            <a:off x="9579449" y="2601221"/>
            <a:ext cx="146354" cy="11656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09576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C590F9-5293-4618-8184-76AE1DF66357}"/>
              </a:ext>
            </a:extLst>
          </p:cNvPr>
          <p:cNvSpPr>
            <a:spLocks noGrp="1"/>
          </p:cNvSpPr>
          <p:nvPr>
            <p:ph type="title"/>
          </p:nvPr>
        </p:nvSpPr>
        <p:spPr/>
        <p:txBody>
          <a:bodyPr/>
          <a:lstStyle/>
          <a:p>
            <a:r>
              <a:rPr lang="en-GB" dirty="0"/>
              <a:t>Container Orchestration Platform Needed!</a:t>
            </a:r>
          </a:p>
        </p:txBody>
      </p:sp>
      <p:sp>
        <p:nvSpPr>
          <p:cNvPr id="4" name="Content Placeholder 3">
            <a:extLst>
              <a:ext uri="{FF2B5EF4-FFF2-40B4-BE49-F238E27FC236}">
                <a16:creationId xmlns:a16="http://schemas.microsoft.com/office/drawing/2014/main" id="{539F1F53-EEB8-493C-B89D-51DA1FFDBBB6}"/>
              </a:ext>
            </a:extLst>
          </p:cNvPr>
          <p:cNvSpPr>
            <a:spLocks noGrp="1"/>
          </p:cNvSpPr>
          <p:nvPr>
            <p:ph idx="1"/>
          </p:nvPr>
        </p:nvSpPr>
        <p:spPr/>
        <p:txBody>
          <a:bodyPr>
            <a:normAutofit/>
          </a:bodyPr>
          <a:lstStyle/>
          <a:p>
            <a:r>
              <a:rPr lang="en-GB" dirty="0"/>
              <a:t>There are a number of ways to provide scalable software-defined container networks</a:t>
            </a:r>
          </a:p>
          <a:p>
            <a:r>
              <a:rPr lang="en-GB" dirty="0"/>
              <a:t>Docker’s own native orchestration is called Docker Swarm</a:t>
            </a:r>
          </a:p>
          <a:p>
            <a:pPr lvl="1"/>
            <a:r>
              <a:rPr lang="en-GB" dirty="0"/>
              <a:t>You create a cluster of Docker Hosts</a:t>
            </a:r>
          </a:p>
          <a:p>
            <a:pPr lvl="1"/>
            <a:r>
              <a:rPr lang="en-GB" dirty="0"/>
              <a:t>You create overlay network (which implements VXLAN)</a:t>
            </a:r>
          </a:p>
          <a:p>
            <a:pPr lvl="1"/>
            <a:r>
              <a:rPr lang="en-GB" dirty="0"/>
              <a:t>You deploy services which describe the replica count of container image</a:t>
            </a:r>
          </a:p>
        </p:txBody>
      </p:sp>
    </p:spTree>
    <p:extLst>
      <p:ext uri="{BB962C8B-B14F-4D97-AF65-F5344CB8AC3E}">
        <p14:creationId xmlns:p14="http://schemas.microsoft.com/office/powerpoint/2010/main" val="282954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372B402-F31F-4A70-AFC0-A9C2BDC32678}"/>
              </a:ext>
            </a:extLst>
          </p:cNvPr>
          <p:cNvSpPr/>
          <p:nvPr/>
        </p:nvSpPr>
        <p:spPr bwMode="auto">
          <a:xfrm>
            <a:off x="570083" y="1383563"/>
            <a:ext cx="4725707"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4" name="Rectangle: Rounded Corners 23">
            <a:extLst>
              <a:ext uri="{FF2B5EF4-FFF2-40B4-BE49-F238E27FC236}">
                <a16:creationId xmlns:a16="http://schemas.microsoft.com/office/drawing/2014/main" id="{76E67E51-005F-4B34-8964-CBAB0E50B9A7}"/>
              </a:ext>
            </a:extLst>
          </p:cNvPr>
          <p:cNvSpPr/>
          <p:nvPr/>
        </p:nvSpPr>
        <p:spPr bwMode="auto">
          <a:xfrm>
            <a:off x="1063558" y="4131762"/>
            <a:ext cx="3940210"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11" name="Rectangle: Rounded Corners 10">
            <a:extLst>
              <a:ext uri="{FF2B5EF4-FFF2-40B4-BE49-F238E27FC236}">
                <a16:creationId xmlns:a16="http://schemas.microsoft.com/office/drawing/2014/main" id="{91C4747E-BD5F-4DE3-A51F-416A1D1E58E9}"/>
              </a:ext>
            </a:extLst>
          </p:cNvPr>
          <p:cNvSpPr/>
          <p:nvPr/>
        </p:nvSpPr>
        <p:spPr bwMode="auto">
          <a:xfrm>
            <a:off x="2150821" y="3215696"/>
            <a:ext cx="285294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 name="Title 1">
            <a:extLst>
              <a:ext uri="{FF2B5EF4-FFF2-40B4-BE49-F238E27FC236}">
                <a16:creationId xmlns:a16="http://schemas.microsoft.com/office/drawing/2014/main" id="{0B4B74EE-8AD7-4860-AE02-C7CC101FCE95}"/>
              </a:ext>
            </a:extLst>
          </p:cNvPr>
          <p:cNvSpPr>
            <a:spLocks noGrp="1"/>
          </p:cNvSpPr>
          <p:nvPr>
            <p:ph type="title"/>
          </p:nvPr>
        </p:nvSpPr>
        <p:spPr/>
        <p:txBody>
          <a:bodyPr/>
          <a:lstStyle/>
          <a:p>
            <a:r>
              <a:rPr lang="en-GB" dirty="0"/>
              <a:t>Docker Native Overlay</a:t>
            </a:r>
          </a:p>
        </p:txBody>
      </p:sp>
      <p:sp>
        <p:nvSpPr>
          <p:cNvPr id="5" name="Rectangle: Rounded Corners 4">
            <a:extLst>
              <a:ext uri="{FF2B5EF4-FFF2-40B4-BE49-F238E27FC236}">
                <a16:creationId xmlns:a16="http://schemas.microsoft.com/office/drawing/2014/main" id="{86DF7820-479C-45CF-A17B-07EB55B10B34}"/>
              </a:ext>
            </a:extLst>
          </p:cNvPr>
          <p:cNvSpPr/>
          <p:nvPr/>
        </p:nvSpPr>
        <p:spPr bwMode="auto">
          <a:xfrm>
            <a:off x="1156670" y="1806363"/>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“nginx1”</a:t>
            </a:r>
          </a:p>
        </p:txBody>
      </p:sp>
      <p:sp>
        <p:nvSpPr>
          <p:cNvPr id="7" name="Rectangle: Rounded Corners 6">
            <a:extLst>
              <a:ext uri="{FF2B5EF4-FFF2-40B4-BE49-F238E27FC236}">
                <a16:creationId xmlns:a16="http://schemas.microsoft.com/office/drawing/2014/main" id="{CE5325CE-C436-447C-9581-D62734256C30}"/>
              </a:ext>
            </a:extLst>
          </p:cNvPr>
          <p:cNvSpPr/>
          <p:nvPr/>
        </p:nvSpPr>
        <p:spPr bwMode="auto">
          <a:xfrm>
            <a:off x="2505058" y="261196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9" name="Rectangle: Rounded Corners 8">
            <a:extLst>
              <a:ext uri="{FF2B5EF4-FFF2-40B4-BE49-F238E27FC236}">
                <a16:creationId xmlns:a16="http://schemas.microsoft.com/office/drawing/2014/main" id="{6E00A8DA-FF66-4447-9EE0-8B2F6987AB89}"/>
              </a:ext>
            </a:extLst>
          </p:cNvPr>
          <p:cNvSpPr/>
          <p:nvPr/>
        </p:nvSpPr>
        <p:spPr bwMode="auto">
          <a:xfrm>
            <a:off x="2505058" y="3425191"/>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12" name="TextBox 11">
            <a:extLst>
              <a:ext uri="{FF2B5EF4-FFF2-40B4-BE49-F238E27FC236}">
                <a16:creationId xmlns:a16="http://schemas.microsoft.com/office/drawing/2014/main" id="{16747822-8A2D-4436-9E86-8CE18ABA3C25}"/>
              </a:ext>
            </a:extLst>
          </p:cNvPr>
          <p:cNvSpPr txBox="1"/>
          <p:nvPr/>
        </p:nvSpPr>
        <p:spPr>
          <a:xfrm>
            <a:off x="3601733" y="3438523"/>
            <a:ext cx="1303582" cy="243776"/>
          </a:xfrm>
          <a:prstGeom prst="rect">
            <a:avLst/>
          </a:prstGeom>
          <a:noFill/>
        </p:spPr>
        <p:txBody>
          <a:bodyPr wrap="square" lIns="0" tIns="0" rIns="0" bIns="0" rtlCol="0">
            <a:noAutofit/>
          </a:bodyPr>
          <a:lstStyle/>
          <a:p>
            <a:pPr>
              <a:lnSpc>
                <a:spcPct val="90000"/>
              </a:lnSpc>
            </a:pPr>
            <a:r>
              <a:rPr lang="en-GB" sz="1799" dirty="0" err="1"/>
              <a:t>my_overlay</a:t>
            </a:r>
            <a:endParaRPr lang="en-GB" sz="1799" dirty="0"/>
          </a:p>
        </p:txBody>
      </p:sp>
      <p:sp>
        <p:nvSpPr>
          <p:cNvPr id="13" name="Rectangle: Rounded Corners 12">
            <a:extLst>
              <a:ext uri="{FF2B5EF4-FFF2-40B4-BE49-F238E27FC236}">
                <a16:creationId xmlns:a16="http://schemas.microsoft.com/office/drawing/2014/main" id="{45B56842-A305-4E7F-ADB5-E9C30105D3FE}"/>
              </a:ext>
            </a:extLst>
          </p:cNvPr>
          <p:cNvSpPr/>
          <p:nvPr/>
        </p:nvSpPr>
        <p:spPr bwMode="auto">
          <a:xfrm>
            <a:off x="3063077" y="4935462"/>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14" name="Straight Connector 43">
            <a:extLst>
              <a:ext uri="{FF2B5EF4-FFF2-40B4-BE49-F238E27FC236}">
                <a16:creationId xmlns:a16="http://schemas.microsoft.com/office/drawing/2014/main" id="{88D7CF9F-B023-45BD-A947-309125CE5CB4}"/>
              </a:ext>
            </a:extLst>
          </p:cNvPr>
          <p:cNvCxnSpPr>
            <a:cxnSpLocks/>
          </p:cNvCxnSpPr>
          <p:nvPr/>
        </p:nvCxnSpPr>
        <p:spPr>
          <a:xfrm>
            <a:off x="2897809" y="2910975"/>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3">
            <a:extLst>
              <a:ext uri="{FF2B5EF4-FFF2-40B4-BE49-F238E27FC236}">
                <a16:creationId xmlns:a16="http://schemas.microsoft.com/office/drawing/2014/main" id="{55893C67-89B0-4FBD-82DD-0A7132A947FA}"/>
              </a:ext>
            </a:extLst>
          </p:cNvPr>
          <p:cNvCxnSpPr>
            <a:cxnSpLocks/>
            <a:stCxn id="26" idx="2"/>
          </p:cNvCxnSpPr>
          <p:nvPr/>
        </p:nvCxnSpPr>
        <p:spPr>
          <a:xfrm>
            <a:off x="1838693" y="2905262"/>
            <a:ext cx="0" cy="141504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43">
            <a:extLst>
              <a:ext uri="{FF2B5EF4-FFF2-40B4-BE49-F238E27FC236}">
                <a16:creationId xmlns:a16="http://schemas.microsoft.com/office/drawing/2014/main" id="{3681C261-8332-4962-BF1B-E3D2D09714EF}"/>
              </a:ext>
            </a:extLst>
          </p:cNvPr>
          <p:cNvCxnSpPr>
            <a:cxnSpLocks/>
            <a:endCxn id="13" idx="0"/>
          </p:cNvCxnSpPr>
          <p:nvPr/>
        </p:nvCxnSpPr>
        <p:spPr>
          <a:xfrm>
            <a:off x="3476355" y="4640265"/>
            <a:ext cx="0" cy="295198"/>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DF3501C-BF88-4F3D-B5B6-9FD48C10499B}"/>
              </a:ext>
            </a:extLst>
          </p:cNvPr>
          <p:cNvSpPr txBox="1"/>
          <p:nvPr/>
        </p:nvSpPr>
        <p:spPr>
          <a:xfrm>
            <a:off x="2897809" y="4363635"/>
            <a:ext cx="1979625" cy="245996"/>
          </a:xfrm>
          <a:prstGeom prst="rect">
            <a:avLst/>
          </a:prstGeom>
          <a:noFill/>
        </p:spPr>
        <p:txBody>
          <a:bodyPr wrap="square" lIns="0" tIns="0" rIns="0" bIns="0" rtlCol="0">
            <a:noAutofit/>
          </a:bodyPr>
          <a:lstStyle/>
          <a:p>
            <a:pPr>
              <a:lnSpc>
                <a:spcPct val="90000"/>
              </a:lnSpc>
            </a:pPr>
            <a:r>
              <a:rPr lang="en-GB" sz="1799" dirty="0" err="1"/>
              <a:t>docker_gwbridge</a:t>
            </a:r>
            <a:endParaRPr lang="en-GB" sz="1799" dirty="0"/>
          </a:p>
        </p:txBody>
      </p:sp>
      <p:sp>
        <p:nvSpPr>
          <p:cNvPr id="26" name="Rectangle: Rounded Corners 25">
            <a:extLst>
              <a:ext uri="{FF2B5EF4-FFF2-40B4-BE49-F238E27FC236}">
                <a16:creationId xmlns:a16="http://schemas.microsoft.com/office/drawing/2014/main" id="{703659A5-6C5D-428C-AC65-CFAF11B96D1D}"/>
              </a:ext>
            </a:extLst>
          </p:cNvPr>
          <p:cNvSpPr/>
          <p:nvPr/>
        </p:nvSpPr>
        <p:spPr bwMode="auto">
          <a:xfrm>
            <a:off x="1425415" y="261196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eth1</a:t>
            </a:r>
          </a:p>
        </p:txBody>
      </p:sp>
      <p:sp>
        <p:nvSpPr>
          <p:cNvPr id="27" name="Rectangle: Rounded Corners 26">
            <a:extLst>
              <a:ext uri="{FF2B5EF4-FFF2-40B4-BE49-F238E27FC236}">
                <a16:creationId xmlns:a16="http://schemas.microsoft.com/office/drawing/2014/main" id="{FEF3F693-B829-4670-8C5D-0A03B5C43317}"/>
              </a:ext>
            </a:extLst>
          </p:cNvPr>
          <p:cNvSpPr/>
          <p:nvPr/>
        </p:nvSpPr>
        <p:spPr bwMode="auto">
          <a:xfrm>
            <a:off x="1425415" y="432030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29" name="Rectangle: Rounded Corners 28">
            <a:extLst>
              <a:ext uri="{FF2B5EF4-FFF2-40B4-BE49-F238E27FC236}">
                <a16:creationId xmlns:a16="http://schemas.microsoft.com/office/drawing/2014/main" id="{E3A67539-54B5-4FB9-8F15-ABC76E35C088}"/>
              </a:ext>
            </a:extLst>
          </p:cNvPr>
          <p:cNvSpPr/>
          <p:nvPr/>
        </p:nvSpPr>
        <p:spPr bwMode="auto">
          <a:xfrm>
            <a:off x="7304299" y="1328172"/>
            <a:ext cx="4725707"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0" name="Rectangle: Rounded Corners 29">
            <a:extLst>
              <a:ext uri="{FF2B5EF4-FFF2-40B4-BE49-F238E27FC236}">
                <a16:creationId xmlns:a16="http://schemas.microsoft.com/office/drawing/2014/main" id="{F91834F4-3CB6-4FFC-8A86-EE82604462F9}"/>
              </a:ext>
            </a:extLst>
          </p:cNvPr>
          <p:cNvSpPr/>
          <p:nvPr/>
        </p:nvSpPr>
        <p:spPr bwMode="auto">
          <a:xfrm>
            <a:off x="7574418" y="4120335"/>
            <a:ext cx="3940210"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1" name="Rectangle: Rounded Corners 30">
            <a:extLst>
              <a:ext uri="{FF2B5EF4-FFF2-40B4-BE49-F238E27FC236}">
                <a16:creationId xmlns:a16="http://schemas.microsoft.com/office/drawing/2014/main" id="{FE2CA295-EF9B-4D31-9337-B774F0D37538}"/>
              </a:ext>
            </a:extLst>
          </p:cNvPr>
          <p:cNvSpPr/>
          <p:nvPr/>
        </p:nvSpPr>
        <p:spPr bwMode="auto">
          <a:xfrm>
            <a:off x="7574418" y="3252298"/>
            <a:ext cx="285294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2" name="Rectangle: Rounded Corners 31">
            <a:extLst>
              <a:ext uri="{FF2B5EF4-FFF2-40B4-BE49-F238E27FC236}">
                <a16:creationId xmlns:a16="http://schemas.microsoft.com/office/drawing/2014/main" id="{361D67E5-8F60-4D08-94EC-A741BB514703}"/>
              </a:ext>
            </a:extLst>
          </p:cNvPr>
          <p:cNvSpPr/>
          <p:nvPr/>
        </p:nvSpPr>
        <p:spPr bwMode="auto">
          <a:xfrm>
            <a:off x="8096862" y="1758869"/>
            <a:ext cx="2881858"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“nginx2”</a:t>
            </a:r>
          </a:p>
        </p:txBody>
      </p:sp>
      <p:sp>
        <p:nvSpPr>
          <p:cNvPr id="33" name="Rectangle: Rounded Corners 32">
            <a:extLst>
              <a:ext uri="{FF2B5EF4-FFF2-40B4-BE49-F238E27FC236}">
                <a16:creationId xmlns:a16="http://schemas.microsoft.com/office/drawing/2014/main" id="{86B33AEA-5150-404B-9F71-1BFF80281A69}"/>
              </a:ext>
            </a:extLst>
          </p:cNvPr>
          <p:cNvSpPr/>
          <p:nvPr/>
        </p:nvSpPr>
        <p:spPr bwMode="auto">
          <a:xfrm>
            <a:off x="9983405" y="255524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eth1</a:t>
            </a:r>
          </a:p>
        </p:txBody>
      </p:sp>
      <p:sp>
        <p:nvSpPr>
          <p:cNvPr id="34" name="Rectangle: Rounded Corners 33">
            <a:extLst>
              <a:ext uri="{FF2B5EF4-FFF2-40B4-BE49-F238E27FC236}">
                <a16:creationId xmlns:a16="http://schemas.microsoft.com/office/drawing/2014/main" id="{5304570C-1DAF-41CE-8487-EA5D35C47119}"/>
              </a:ext>
            </a:extLst>
          </p:cNvPr>
          <p:cNvSpPr/>
          <p:nvPr/>
        </p:nvSpPr>
        <p:spPr bwMode="auto">
          <a:xfrm>
            <a:off x="8235204" y="3425191"/>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35" name="TextBox 34">
            <a:extLst>
              <a:ext uri="{FF2B5EF4-FFF2-40B4-BE49-F238E27FC236}">
                <a16:creationId xmlns:a16="http://schemas.microsoft.com/office/drawing/2014/main" id="{5C41F5F3-D51C-4A52-B048-979B4D8C9FEF}"/>
              </a:ext>
            </a:extLst>
          </p:cNvPr>
          <p:cNvSpPr txBox="1"/>
          <p:nvPr/>
        </p:nvSpPr>
        <p:spPr>
          <a:xfrm>
            <a:off x="9104106" y="3472872"/>
            <a:ext cx="1297053" cy="209427"/>
          </a:xfrm>
          <a:prstGeom prst="rect">
            <a:avLst/>
          </a:prstGeom>
          <a:noFill/>
        </p:spPr>
        <p:txBody>
          <a:bodyPr wrap="square" lIns="0" tIns="0" rIns="0" bIns="0" rtlCol="0">
            <a:noAutofit/>
          </a:bodyPr>
          <a:lstStyle/>
          <a:p>
            <a:pPr>
              <a:lnSpc>
                <a:spcPct val="90000"/>
              </a:lnSpc>
            </a:pPr>
            <a:r>
              <a:rPr lang="en-GB" sz="1799" dirty="0" err="1"/>
              <a:t>my_overlay</a:t>
            </a:r>
            <a:endParaRPr lang="en-GB" sz="1799" dirty="0"/>
          </a:p>
        </p:txBody>
      </p:sp>
      <p:sp>
        <p:nvSpPr>
          <p:cNvPr id="36" name="Rectangle: Rounded Corners 35">
            <a:extLst>
              <a:ext uri="{FF2B5EF4-FFF2-40B4-BE49-F238E27FC236}">
                <a16:creationId xmlns:a16="http://schemas.microsoft.com/office/drawing/2014/main" id="{2B40D84D-E4E8-4CBF-AF53-B813B34AE031}"/>
              </a:ext>
            </a:extLst>
          </p:cNvPr>
          <p:cNvSpPr/>
          <p:nvPr/>
        </p:nvSpPr>
        <p:spPr bwMode="auto">
          <a:xfrm>
            <a:off x="9040677" y="4923143"/>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37" name="Straight Connector 43">
            <a:extLst>
              <a:ext uri="{FF2B5EF4-FFF2-40B4-BE49-F238E27FC236}">
                <a16:creationId xmlns:a16="http://schemas.microsoft.com/office/drawing/2014/main" id="{4E459AD3-935A-4F40-B53E-3D6A7A57E333}"/>
              </a:ext>
            </a:extLst>
          </p:cNvPr>
          <p:cNvCxnSpPr>
            <a:cxnSpLocks/>
            <a:stCxn id="41" idx="2"/>
            <a:endCxn id="34" idx="0"/>
          </p:cNvCxnSpPr>
          <p:nvPr/>
        </p:nvCxnSpPr>
        <p:spPr>
          <a:xfrm>
            <a:off x="8648482" y="2840569"/>
            <a:ext cx="0" cy="584623"/>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43">
            <a:extLst>
              <a:ext uri="{FF2B5EF4-FFF2-40B4-BE49-F238E27FC236}">
                <a16:creationId xmlns:a16="http://schemas.microsoft.com/office/drawing/2014/main" id="{8FAF06F6-E22D-48DA-986B-7D41B5EA0433}"/>
              </a:ext>
            </a:extLst>
          </p:cNvPr>
          <p:cNvCxnSpPr>
            <a:cxnSpLocks/>
          </p:cNvCxnSpPr>
          <p:nvPr/>
        </p:nvCxnSpPr>
        <p:spPr>
          <a:xfrm>
            <a:off x="10531933" y="2864315"/>
            <a:ext cx="0" cy="141504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6B0E34E-FCE3-4658-B53F-8EB8B807E28B}"/>
              </a:ext>
            </a:extLst>
          </p:cNvPr>
          <p:cNvSpPr txBox="1"/>
          <p:nvPr/>
        </p:nvSpPr>
        <p:spPr>
          <a:xfrm>
            <a:off x="7890566" y="4303905"/>
            <a:ext cx="1976665" cy="243039"/>
          </a:xfrm>
          <a:prstGeom prst="rect">
            <a:avLst/>
          </a:prstGeom>
          <a:noFill/>
        </p:spPr>
        <p:txBody>
          <a:bodyPr wrap="square" lIns="0" tIns="0" rIns="0" bIns="0" rtlCol="0">
            <a:noAutofit/>
          </a:bodyPr>
          <a:lstStyle/>
          <a:p>
            <a:pPr>
              <a:lnSpc>
                <a:spcPct val="90000"/>
              </a:lnSpc>
            </a:pPr>
            <a:r>
              <a:rPr lang="en-GB" sz="1799" dirty="0" err="1"/>
              <a:t>docker_gwbridge</a:t>
            </a:r>
            <a:endParaRPr lang="en-GB" sz="1799" dirty="0"/>
          </a:p>
        </p:txBody>
      </p:sp>
      <p:sp>
        <p:nvSpPr>
          <p:cNvPr id="41" name="Rectangle: Rounded Corners 40">
            <a:extLst>
              <a:ext uri="{FF2B5EF4-FFF2-40B4-BE49-F238E27FC236}">
                <a16:creationId xmlns:a16="http://schemas.microsoft.com/office/drawing/2014/main" id="{C75F88DC-08D7-4B29-9BAC-7C66B713B1D3}"/>
              </a:ext>
            </a:extLst>
          </p:cNvPr>
          <p:cNvSpPr/>
          <p:nvPr/>
        </p:nvSpPr>
        <p:spPr bwMode="auto">
          <a:xfrm>
            <a:off x="8235204" y="2547274"/>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42" name="Rectangle: Rounded Corners 41">
            <a:extLst>
              <a:ext uri="{FF2B5EF4-FFF2-40B4-BE49-F238E27FC236}">
                <a16:creationId xmlns:a16="http://schemas.microsoft.com/office/drawing/2014/main" id="{48258561-C741-4016-B206-DF2C0DDD1071}"/>
              </a:ext>
            </a:extLst>
          </p:cNvPr>
          <p:cNvSpPr/>
          <p:nvPr/>
        </p:nvSpPr>
        <p:spPr bwMode="auto">
          <a:xfrm>
            <a:off x="9979626" y="4271766"/>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43" name="Rectangle 42">
            <a:extLst>
              <a:ext uri="{FF2B5EF4-FFF2-40B4-BE49-F238E27FC236}">
                <a16:creationId xmlns:a16="http://schemas.microsoft.com/office/drawing/2014/main" id="{3709DCBB-8B5C-4528-853E-6C606940CB07}"/>
              </a:ext>
            </a:extLst>
          </p:cNvPr>
          <p:cNvSpPr/>
          <p:nvPr/>
        </p:nvSpPr>
        <p:spPr bwMode="auto">
          <a:xfrm>
            <a:off x="4971919" y="3467090"/>
            <a:ext cx="3054928" cy="180928"/>
          </a:xfrm>
          <a:prstGeom prst="rect">
            <a:avLst/>
          </a:prstGeom>
          <a:solidFill>
            <a:srgbClr val="FDB813"/>
          </a:solidFill>
          <a:ln w="19050">
            <a:noFill/>
            <a:round/>
            <a:headEnd/>
            <a:tailEnd/>
          </a:ln>
          <a:effectLst/>
        </p:spPr>
        <p:txBody>
          <a:bodyPr wrap="none" lIns="0" tIns="0" rIns="0" bIns="0" rtlCol="0" anchor="ctr"/>
          <a:lstStyle/>
          <a:p>
            <a:pPr algn="ctr"/>
            <a:endParaRPr lang="en-GB" sz="1600" b="1" dirty="0">
              <a:solidFill>
                <a:srgbClr val="FFFFFF"/>
              </a:solidFill>
            </a:endParaRPr>
          </a:p>
        </p:txBody>
      </p:sp>
      <p:cxnSp>
        <p:nvCxnSpPr>
          <p:cNvPr id="44" name="Straight Connector 43">
            <a:extLst>
              <a:ext uri="{FF2B5EF4-FFF2-40B4-BE49-F238E27FC236}">
                <a16:creationId xmlns:a16="http://schemas.microsoft.com/office/drawing/2014/main" id="{C015D40C-12B3-4104-82A3-74DCD4A2E2CB}"/>
              </a:ext>
            </a:extLst>
          </p:cNvPr>
          <p:cNvCxnSpPr>
            <a:cxnSpLocks/>
          </p:cNvCxnSpPr>
          <p:nvPr/>
        </p:nvCxnSpPr>
        <p:spPr>
          <a:xfrm>
            <a:off x="3475086" y="5217330"/>
            <a:ext cx="0" cy="57706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80CF8E-98FC-452C-AC43-5DEE28C7497D}"/>
              </a:ext>
            </a:extLst>
          </p:cNvPr>
          <p:cNvCxnSpPr>
            <a:cxnSpLocks/>
          </p:cNvCxnSpPr>
          <p:nvPr/>
        </p:nvCxnSpPr>
        <p:spPr>
          <a:xfrm>
            <a:off x="9444397" y="5198166"/>
            <a:ext cx="0" cy="57706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7">
            <a:extLst>
              <a:ext uri="{FF2B5EF4-FFF2-40B4-BE49-F238E27FC236}">
                <a16:creationId xmlns:a16="http://schemas.microsoft.com/office/drawing/2014/main" id="{634D2D40-9A66-47FF-9B23-4FEAB154A7EF}"/>
              </a:ext>
            </a:extLst>
          </p:cNvPr>
          <p:cNvCxnSpPr>
            <a:cxnSpLocks/>
          </p:cNvCxnSpPr>
          <p:nvPr/>
        </p:nvCxnSpPr>
        <p:spPr>
          <a:xfrm flipV="1">
            <a:off x="850806" y="5781223"/>
            <a:ext cx="9882978" cy="11106"/>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D56B7D-2284-4D1E-AB84-7AA60CCCE4D9}"/>
              </a:ext>
            </a:extLst>
          </p:cNvPr>
          <p:cNvSpPr txBox="1"/>
          <p:nvPr/>
        </p:nvSpPr>
        <p:spPr>
          <a:xfrm>
            <a:off x="5428999" y="3438522"/>
            <a:ext cx="1744526" cy="243777"/>
          </a:xfrm>
          <a:prstGeom prst="rect">
            <a:avLst/>
          </a:prstGeom>
          <a:noFill/>
        </p:spPr>
        <p:txBody>
          <a:bodyPr wrap="square" lIns="0" tIns="0" rIns="0" bIns="0" rtlCol="0">
            <a:noAutofit/>
          </a:bodyPr>
          <a:lstStyle/>
          <a:p>
            <a:pPr>
              <a:lnSpc>
                <a:spcPct val="90000"/>
              </a:lnSpc>
            </a:pPr>
            <a:r>
              <a:rPr lang="en-GB" sz="1400" dirty="0"/>
              <a:t>Overlay (VXLAN)</a:t>
            </a:r>
          </a:p>
        </p:txBody>
      </p:sp>
      <p:sp>
        <p:nvSpPr>
          <p:cNvPr id="50" name="Rectangle 49">
            <a:extLst>
              <a:ext uri="{FF2B5EF4-FFF2-40B4-BE49-F238E27FC236}">
                <a16:creationId xmlns:a16="http://schemas.microsoft.com/office/drawing/2014/main" id="{5B95D33C-BBF3-42CD-8AD3-CAE5ED2DED95}"/>
              </a:ext>
            </a:extLst>
          </p:cNvPr>
          <p:cNvSpPr/>
          <p:nvPr/>
        </p:nvSpPr>
        <p:spPr>
          <a:xfrm>
            <a:off x="1877748" y="5409921"/>
            <a:ext cx="1561239" cy="369108"/>
          </a:xfrm>
          <a:prstGeom prst="rect">
            <a:avLst/>
          </a:prstGeom>
        </p:spPr>
        <p:txBody>
          <a:bodyPr wrap="none">
            <a:spAutoFit/>
          </a:bodyPr>
          <a:lstStyle/>
          <a:p>
            <a:r>
              <a:rPr lang="en-GB" sz="1799" dirty="0"/>
              <a:t>Docker Host</a:t>
            </a:r>
          </a:p>
        </p:txBody>
      </p:sp>
      <p:sp>
        <p:nvSpPr>
          <p:cNvPr id="51" name="Rectangle 50">
            <a:extLst>
              <a:ext uri="{FF2B5EF4-FFF2-40B4-BE49-F238E27FC236}">
                <a16:creationId xmlns:a16="http://schemas.microsoft.com/office/drawing/2014/main" id="{66C9D76D-A9C1-4E16-89F2-9708D579DAE2}"/>
              </a:ext>
            </a:extLst>
          </p:cNvPr>
          <p:cNvSpPr/>
          <p:nvPr/>
        </p:nvSpPr>
        <p:spPr>
          <a:xfrm>
            <a:off x="7847058" y="5405994"/>
            <a:ext cx="1561239" cy="369108"/>
          </a:xfrm>
          <a:prstGeom prst="rect">
            <a:avLst/>
          </a:prstGeom>
        </p:spPr>
        <p:txBody>
          <a:bodyPr wrap="none">
            <a:spAutoFit/>
          </a:bodyPr>
          <a:lstStyle/>
          <a:p>
            <a:r>
              <a:rPr lang="en-GB" sz="1799" dirty="0"/>
              <a:t>Docker Host</a:t>
            </a:r>
          </a:p>
        </p:txBody>
      </p:sp>
      <p:cxnSp>
        <p:nvCxnSpPr>
          <p:cNvPr id="45" name="Straight Connector 43">
            <a:extLst>
              <a:ext uri="{FF2B5EF4-FFF2-40B4-BE49-F238E27FC236}">
                <a16:creationId xmlns:a16="http://schemas.microsoft.com/office/drawing/2014/main" id="{A3B1D4BD-517A-46AE-AD00-6EADFD919136}"/>
              </a:ext>
            </a:extLst>
          </p:cNvPr>
          <p:cNvCxnSpPr>
            <a:cxnSpLocks/>
          </p:cNvCxnSpPr>
          <p:nvPr/>
        </p:nvCxnSpPr>
        <p:spPr>
          <a:xfrm>
            <a:off x="9453955" y="4631286"/>
            <a:ext cx="0" cy="295198"/>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937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6E0FF-B236-47EE-B8BB-C39A3EF8B5E1}"/>
              </a:ext>
            </a:extLst>
          </p:cNvPr>
          <p:cNvSpPr>
            <a:spLocks noGrp="1"/>
          </p:cNvSpPr>
          <p:nvPr>
            <p:ph type="title"/>
          </p:nvPr>
        </p:nvSpPr>
        <p:spPr/>
        <p:txBody>
          <a:bodyPr/>
          <a:lstStyle/>
          <a:p>
            <a:r>
              <a:rPr lang="en-GB" dirty="0"/>
              <a:t>So How Does Kubernetes Do It?</a:t>
            </a:r>
          </a:p>
        </p:txBody>
      </p:sp>
      <p:sp>
        <p:nvSpPr>
          <p:cNvPr id="5" name="Text Placeholder 4">
            <a:extLst>
              <a:ext uri="{FF2B5EF4-FFF2-40B4-BE49-F238E27FC236}">
                <a16:creationId xmlns:a16="http://schemas.microsoft.com/office/drawing/2014/main" id="{65179244-0C59-45B6-9854-11E3E0CD105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3883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980E-0B35-4F2F-B024-C561EF8CE8EC}"/>
              </a:ext>
            </a:extLst>
          </p:cNvPr>
          <p:cNvSpPr>
            <a:spLocks noGrp="1"/>
          </p:cNvSpPr>
          <p:nvPr>
            <p:ph type="title"/>
          </p:nvPr>
        </p:nvSpPr>
        <p:spPr/>
        <p:txBody>
          <a:bodyPr/>
          <a:lstStyle/>
          <a:p>
            <a:r>
              <a:rPr lang="en-GB" dirty="0"/>
              <a:t>Kubernetes Imposes Network Requirements</a:t>
            </a:r>
          </a:p>
        </p:txBody>
      </p:sp>
      <p:sp>
        <p:nvSpPr>
          <p:cNvPr id="3" name="Content Placeholder 2">
            <a:extLst>
              <a:ext uri="{FF2B5EF4-FFF2-40B4-BE49-F238E27FC236}">
                <a16:creationId xmlns:a16="http://schemas.microsoft.com/office/drawing/2014/main" id="{296BF138-FE0F-4256-B429-719176AE9BF2}"/>
              </a:ext>
            </a:extLst>
          </p:cNvPr>
          <p:cNvSpPr>
            <a:spLocks noGrp="1"/>
          </p:cNvSpPr>
          <p:nvPr>
            <p:ph idx="1"/>
          </p:nvPr>
        </p:nvSpPr>
        <p:spPr>
          <a:xfrm>
            <a:off x="609442" y="1372136"/>
            <a:ext cx="7073871" cy="4646990"/>
          </a:xfrm>
        </p:spPr>
        <p:txBody>
          <a:bodyPr/>
          <a:lstStyle/>
          <a:p>
            <a:r>
              <a:rPr lang="en-GB" dirty="0"/>
              <a:t>The K8s network model requires that:</a:t>
            </a:r>
          </a:p>
          <a:p>
            <a:pPr lvl="1"/>
            <a:r>
              <a:rPr lang="en-GB" dirty="0"/>
              <a:t>all containers can communicate with all other containers without NAT</a:t>
            </a:r>
          </a:p>
          <a:p>
            <a:pPr lvl="1"/>
            <a:r>
              <a:rPr lang="en-GB" dirty="0"/>
              <a:t>all nodes can communicate with all containers (and vice-versa) without NAT</a:t>
            </a:r>
          </a:p>
          <a:p>
            <a:pPr lvl="1"/>
            <a:r>
              <a:rPr lang="en-GB" dirty="0"/>
              <a:t>the IP that a container sees itself as is the same IP that others see it as</a:t>
            </a:r>
          </a:p>
          <a:p>
            <a:r>
              <a:rPr lang="en-GB" dirty="0"/>
              <a:t>This model is less complex </a:t>
            </a:r>
          </a:p>
          <a:p>
            <a:pPr lvl="1"/>
            <a:r>
              <a:rPr lang="en-GB" dirty="0"/>
              <a:t>Compatible with the desire for Kubernetes to enable low-friction porting of apps from VMs to containers </a:t>
            </a:r>
          </a:p>
          <a:p>
            <a:pPr lvl="1"/>
            <a:r>
              <a:rPr lang="en-GB" dirty="0"/>
              <a:t>If your job previously ran in a VM</a:t>
            </a:r>
          </a:p>
          <a:p>
            <a:pPr lvl="2"/>
            <a:r>
              <a:rPr lang="en-GB" dirty="0"/>
              <a:t>Your VM had an IP and could talk to other VMs in your project</a:t>
            </a:r>
          </a:p>
          <a:p>
            <a:pPr lvl="2"/>
            <a:r>
              <a:rPr lang="en-GB" dirty="0"/>
              <a:t>This is the same basic model</a:t>
            </a:r>
          </a:p>
          <a:p>
            <a:pPr lvl="1"/>
            <a:endParaRPr lang="en-GB" dirty="0"/>
          </a:p>
          <a:p>
            <a:pPr lvl="1"/>
            <a:endParaRPr lang="en-GB" dirty="0"/>
          </a:p>
        </p:txBody>
      </p:sp>
    </p:spTree>
    <p:extLst>
      <p:ext uri="{BB962C8B-B14F-4D97-AF65-F5344CB8AC3E}">
        <p14:creationId xmlns:p14="http://schemas.microsoft.com/office/powerpoint/2010/main" val="12649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7">
            <a:extLst>
              <a:ext uri="{FF2B5EF4-FFF2-40B4-BE49-F238E27FC236}">
                <a16:creationId xmlns:a16="http://schemas.microsoft.com/office/drawing/2014/main" id="{5529225D-E33B-4C2C-AF38-6CD55AB956A2}"/>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2" name="Title 1">
            <a:extLst>
              <a:ext uri="{FF2B5EF4-FFF2-40B4-BE49-F238E27FC236}">
                <a16:creationId xmlns:a16="http://schemas.microsoft.com/office/drawing/2014/main" id="{5C67DB4C-6B7F-43A2-BE12-6EDD02F7750D}"/>
              </a:ext>
            </a:extLst>
          </p:cNvPr>
          <p:cNvSpPr>
            <a:spLocks noGrp="1"/>
          </p:cNvSpPr>
          <p:nvPr>
            <p:ph type="title"/>
          </p:nvPr>
        </p:nvSpPr>
        <p:spPr/>
        <p:txBody>
          <a:bodyPr/>
          <a:lstStyle/>
          <a:p>
            <a:r>
              <a:rPr lang="en-GB" dirty="0"/>
              <a:t>Kubernetes Default Networking</a:t>
            </a:r>
          </a:p>
        </p:txBody>
      </p:sp>
      <p:sp>
        <p:nvSpPr>
          <p:cNvPr id="59" name="Content Placeholder 58">
            <a:extLst>
              <a:ext uri="{FF2B5EF4-FFF2-40B4-BE49-F238E27FC236}">
                <a16:creationId xmlns:a16="http://schemas.microsoft.com/office/drawing/2014/main" id="{BD5CD020-248D-4158-9DE6-6723A64CA8EC}"/>
              </a:ext>
            </a:extLst>
          </p:cNvPr>
          <p:cNvSpPr>
            <a:spLocks noGrp="1"/>
          </p:cNvSpPr>
          <p:nvPr>
            <p:ph sz="half" idx="1"/>
          </p:nvPr>
        </p:nvSpPr>
        <p:spPr/>
        <p:txBody>
          <a:bodyPr/>
          <a:lstStyle/>
          <a:p>
            <a:endParaRPr lang="en-GB" dirty="0"/>
          </a:p>
        </p:txBody>
      </p:sp>
      <p:sp>
        <p:nvSpPr>
          <p:cNvPr id="61" name="Content Placeholder 60">
            <a:extLst>
              <a:ext uri="{FF2B5EF4-FFF2-40B4-BE49-F238E27FC236}">
                <a16:creationId xmlns:a16="http://schemas.microsoft.com/office/drawing/2014/main" id="{2F02D3BF-E7D6-4E59-9CC9-BD7EA055544E}"/>
              </a:ext>
            </a:extLst>
          </p:cNvPr>
          <p:cNvSpPr>
            <a:spLocks noGrp="1"/>
          </p:cNvSpPr>
          <p:nvPr>
            <p:ph sz="half" idx="2"/>
          </p:nvPr>
        </p:nvSpPr>
        <p:spPr/>
        <p:txBody>
          <a:bodyPr/>
          <a:lstStyle/>
          <a:p>
            <a:r>
              <a:rPr lang="en-GB" dirty="0"/>
              <a:t>The docker0 default bridge is still present but not used</a:t>
            </a:r>
          </a:p>
          <a:p>
            <a:r>
              <a:rPr lang="en-GB" dirty="0"/>
              <a:t>A new interface cbr0 is created on the node</a:t>
            </a:r>
          </a:p>
          <a:p>
            <a:r>
              <a:rPr lang="en-GB" dirty="0"/>
              <a:t>The node maintains a unique IP address range for its pods</a:t>
            </a:r>
          </a:p>
          <a:p>
            <a:pPr lvl="1"/>
            <a:r>
              <a:rPr lang="en-GB" dirty="0"/>
              <a:t>Nodes are controlled from the master</a:t>
            </a:r>
          </a:p>
          <a:p>
            <a:r>
              <a:rPr lang="en-GB" dirty="0"/>
              <a:t>Each pod gets an IP from this range</a:t>
            </a:r>
          </a:p>
          <a:p>
            <a:r>
              <a:rPr lang="en-GB" dirty="0"/>
              <a:t>Routed access out cbr0 </a:t>
            </a:r>
            <a:r>
              <a:rPr lang="en-GB" dirty="0">
                <a:sym typeface="Wingdings" panose="05000000000000000000" pitchFamily="2" charset="2"/>
              </a:rPr>
              <a:t> eth0</a:t>
            </a:r>
            <a:endParaRPr lang="en-GB" dirty="0"/>
          </a:p>
          <a:p>
            <a:endParaRPr lang="en-GB" dirty="0"/>
          </a:p>
        </p:txBody>
      </p:sp>
      <p:pic>
        <p:nvPicPr>
          <p:cNvPr id="5" name="Picture 39" descr="VMW_ICON_cluster1_2D(F).png">
            <a:extLst>
              <a:ext uri="{FF2B5EF4-FFF2-40B4-BE49-F238E27FC236}">
                <a16:creationId xmlns:a16="http://schemas.microsoft.com/office/drawing/2014/main" id="{72B6BA87-D08E-4A08-B581-87CBA18C52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614" y="2977652"/>
            <a:ext cx="501284" cy="520564"/>
          </a:xfrm>
          <a:prstGeom prst="rect">
            <a:avLst/>
          </a:prstGeom>
        </p:spPr>
      </p:pic>
      <p:sp>
        <p:nvSpPr>
          <p:cNvPr id="10" name="TextBox 21">
            <a:extLst>
              <a:ext uri="{FF2B5EF4-FFF2-40B4-BE49-F238E27FC236}">
                <a16:creationId xmlns:a16="http://schemas.microsoft.com/office/drawing/2014/main" id="{CC48C6C3-7825-488C-9B57-59DAB5773370}"/>
              </a:ext>
            </a:extLst>
          </p:cNvPr>
          <p:cNvSpPr txBox="1"/>
          <p:nvPr/>
        </p:nvSpPr>
        <p:spPr>
          <a:xfrm>
            <a:off x="949608" y="3591034"/>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11" name="Rectangle 22">
            <a:extLst>
              <a:ext uri="{FF2B5EF4-FFF2-40B4-BE49-F238E27FC236}">
                <a16:creationId xmlns:a16="http://schemas.microsoft.com/office/drawing/2014/main" id="{A0D4D768-1ED2-49F0-9A81-75F2D9B7AB0B}"/>
              </a:ext>
            </a:extLst>
          </p:cNvPr>
          <p:cNvSpPr/>
          <p:nvPr/>
        </p:nvSpPr>
        <p:spPr>
          <a:xfrm>
            <a:off x="1812983" y="367991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2" name="Straight Connector 32">
            <a:extLst>
              <a:ext uri="{FF2B5EF4-FFF2-40B4-BE49-F238E27FC236}">
                <a16:creationId xmlns:a16="http://schemas.microsoft.com/office/drawing/2014/main" id="{0274102F-92D4-4086-9D70-72F5D3D1AEED}"/>
              </a:ext>
            </a:extLst>
          </p:cNvPr>
          <p:cNvCxnSpPr/>
          <p:nvPr/>
        </p:nvCxnSpPr>
        <p:spPr>
          <a:xfrm>
            <a:off x="1939950" y="3819574"/>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36">
            <a:extLst>
              <a:ext uri="{FF2B5EF4-FFF2-40B4-BE49-F238E27FC236}">
                <a16:creationId xmlns:a16="http://schemas.microsoft.com/office/drawing/2014/main" id="{85442C10-03D3-4718-8D63-CD4BDB7810B0}"/>
              </a:ext>
            </a:extLst>
          </p:cNvPr>
          <p:cNvSpPr txBox="1"/>
          <p:nvPr/>
        </p:nvSpPr>
        <p:spPr>
          <a:xfrm>
            <a:off x="2117704" y="3679911"/>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1</a:t>
            </a:r>
            <a:r>
              <a:rPr lang="en-US" sz="1200" dirty="0"/>
              <a:t>.1/24</a:t>
            </a:r>
          </a:p>
        </p:txBody>
      </p:sp>
      <p:cxnSp>
        <p:nvCxnSpPr>
          <p:cNvPr id="14" name="Straight Connector 57">
            <a:extLst>
              <a:ext uri="{FF2B5EF4-FFF2-40B4-BE49-F238E27FC236}">
                <a16:creationId xmlns:a16="http://schemas.microsoft.com/office/drawing/2014/main" id="{FD0D8145-32D3-47A6-93FB-36686EC8D7C5}"/>
              </a:ext>
            </a:extLst>
          </p:cNvPr>
          <p:cNvCxnSpPr/>
          <p:nvPr/>
        </p:nvCxnSpPr>
        <p:spPr>
          <a:xfrm>
            <a:off x="1947987" y="3483007"/>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1319811" y="4642649"/>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8" descr="VMW_ICON_cluster2(F).png">
            <a:extLst>
              <a:ext uri="{FF2B5EF4-FFF2-40B4-BE49-F238E27FC236}">
                <a16:creationId xmlns:a16="http://schemas.microsoft.com/office/drawing/2014/main" id="{1F32E0AE-752B-49F3-AB1A-497C008095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5738" y="4090146"/>
            <a:ext cx="374554" cy="374554"/>
          </a:xfrm>
          <a:prstGeom prst="rect">
            <a:avLst/>
          </a:prstGeom>
        </p:spPr>
      </p:pic>
      <p:sp>
        <p:nvSpPr>
          <p:cNvPr id="17" name="Rectangle 144">
            <a:extLst>
              <a:ext uri="{FF2B5EF4-FFF2-40B4-BE49-F238E27FC236}">
                <a16:creationId xmlns:a16="http://schemas.microsoft.com/office/drawing/2014/main" id="{7E2E4D6A-A605-4688-8BE2-D2E67D73B642}"/>
              </a:ext>
            </a:extLst>
          </p:cNvPr>
          <p:cNvSpPr/>
          <p:nvPr/>
        </p:nvSpPr>
        <p:spPr>
          <a:xfrm>
            <a:off x="1436365" y="4556794"/>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p:nvPr/>
        </p:nvCxnSpPr>
        <p:spPr>
          <a:xfrm>
            <a:off x="1939950" y="44647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1520008"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2434169"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3359634"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uppierung 99">
            <a:extLst>
              <a:ext uri="{FF2B5EF4-FFF2-40B4-BE49-F238E27FC236}">
                <a16:creationId xmlns:a16="http://schemas.microsoft.com/office/drawing/2014/main" id="{8E696901-6183-4596-ADB3-0C00B96E3E72}"/>
              </a:ext>
            </a:extLst>
          </p:cNvPr>
          <p:cNvGrpSpPr/>
          <p:nvPr/>
        </p:nvGrpSpPr>
        <p:grpSpPr>
          <a:xfrm>
            <a:off x="1183105" y="4840876"/>
            <a:ext cx="761878" cy="424254"/>
            <a:chOff x="9210784" y="3413551"/>
            <a:chExt cx="848784" cy="472649"/>
          </a:xfrm>
        </p:grpSpPr>
        <p:pic>
          <p:nvPicPr>
            <p:cNvPr id="23" name="Picture 23" descr="C:\Users\ju\Desktop\docker-container.png">
              <a:extLst>
                <a:ext uri="{FF2B5EF4-FFF2-40B4-BE49-F238E27FC236}">
                  <a16:creationId xmlns:a16="http://schemas.microsoft.com/office/drawing/2014/main" id="{137F3AC7-E637-407E-B956-7CA5422671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5" name="Abgerundetes Rechteck 102">
              <a:extLst>
                <a:ext uri="{FF2B5EF4-FFF2-40B4-BE49-F238E27FC236}">
                  <a16:creationId xmlns:a16="http://schemas.microsoft.com/office/drawing/2014/main" id="{C1E739BD-5743-4ACD-9575-62D47D70334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26" name="Gruppierung 103">
            <a:extLst>
              <a:ext uri="{FF2B5EF4-FFF2-40B4-BE49-F238E27FC236}">
                <a16:creationId xmlns:a16="http://schemas.microsoft.com/office/drawing/2014/main" id="{4797D4C3-D69D-4DCD-9293-AD8A261182D0}"/>
              </a:ext>
            </a:extLst>
          </p:cNvPr>
          <p:cNvGrpSpPr/>
          <p:nvPr/>
        </p:nvGrpSpPr>
        <p:grpSpPr>
          <a:xfrm>
            <a:off x="2053230" y="4842338"/>
            <a:ext cx="761878" cy="424254"/>
            <a:chOff x="9210784" y="3413551"/>
            <a:chExt cx="848784" cy="472649"/>
          </a:xfrm>
        </p:grpSpPr>
        <p:pic>
          <p:nvPicPr>
            <p:cNvPr id="27" name="Picture 23" descr="C:\Users\ju\Desktop\docker-container.png">
              <a:extLst>
                <a:ext uri="{FF2B5EF4-FFF2-40B4-BE49-F238E27FC236}">
                  <a16:creationId xmlns:a16="http://schemas.microsoft.com/office/drawing/2014/main" id="{AD05951C-4FBE-4B63-9DED-68ACDEA6F1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8" name="Picture 23" descr="C:\Users\ju\Desktop\docker-container.png">
              <a:extLst>
                <a:ext uri="{FF2B5EF4-FFF2-40B4-BE49-F238E27FC236}">
                  <a16:creationId xmlns:a16="http://schemas.microsoft.com/office/drawing/2014/main" id="{E0FABFD2-418F-4EE0-B616-F926D331E9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9" name="Abgerundetes Rechteck 106">
              <a:extLst>
                <a:ext uri="{FF2B5EF4-FFF2-40B4-BE49-F238E27FC236}">
                  <a16:creationId xmlns:a16="http://schemas.microsoft.com/office/drawing/2014/main" id="{71C2F7EE-0165-47F9-9CA4-0B96E7BE0524}"/>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30" name="Gruppierung 107">
            <a:extLst>
              <a:ext uri="{FF2B5EF4-FFF2-40B4-BE49-F238E27FC236}">
                <a16:creationId xmlns:a16="http://schemas.microsoft.com/office/drawing/2014/main" id="{160E12B9-F4B8-4263-9412-BCA08090FF10}"/>
              </a:ext>
            </a:extLst>
          </p:cNvPr>
          <p:cNvGrpSpPr/>
          <p:nvPr/>
        </p:nvGrpSpPr>
        <p:grpSpPr>
          <a:xfrm>
            <a:off x="2976713" y="4835924"/>
            <a:ext cx="761878" cy="424254"/>
            <a:chOff x="9210784" y="3413551"/>
            <a:chExt cx="848784" cy="472649"/>
          </a:xfrm>
        </p:grpSpPr>
        <p:pic>
          <p:nvPicPr>
            <p:cNvPr id="31" name="Picture 23" descr="C:\Users\ju\Desktop\docker-container.png">
              <a:extLst>
                <a:ext uri="{FF2B5EF4-FFF2-40B4-BE49-F238E27FC236}">
                  <a16:creationId xmlns:a16="http://schemas.microsoft.com/office/drawing/2014/main" id="{0573E523-8889-42D8-B93F-1F36B55BE7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32" name="Picture 23" descr="C:\Users\ju\Desktop\docker-container.png">
              <a:extLst>
                <a:ext uri="{FF2B5EF4-FFF2-40B4-BE49-F238E27FC236}">
                  <a16:creationId xmlns:a16="http://schemas.microsoft.com/office/drawing/2014/main" id="{0390D274-6A17-4927-9721-92036C4226F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33" name="Abgerundetes Rechteck 110">
              <a:extLst>
                <a:ext uri="{FF2B5EF4-FFF2-40B4-BE49-F238E27FC236}">
                  <a16:creationId xmlns:a16="http://schemas.microsoft.com/office/drawing/2014/main" id="{E4249926-C582-4486-9088-795F69A773D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34" name="Rectangle 144">
            <a:extLst>
              <a:ext uri="{FF2B5EF4-FFF2-40B4-BE49-F238E27FC236}">
                <a16:creationId xmlns:a16="http://schemas.microsoft.com/office/drawing/2014/main" id="{5FC240DB-DBFF-4410-9FF5-6656AD832F5C}"/>
              </a:ext>
            </a:extLst>
          </p:cNvPr>
          <p:cNvSpPr/>
          <p:nvPr/>
        </p:nvSpPr>
        <p:spPr>
          <a:xfrm>
            <a:off x="2344180" y="455976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3262479" y="4564815"/>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988205" y="4364327"/>
            <a:ext cx="663211" cy="228540"/>
          </a:xfrm>
          <a:prstGeom prst="rect">
            <a:avLst/>
          </a:prstGeom>
          <a:noFill/>
        </p:spPr>
        <p:txBody>
          <a:bodyPr wrap="square" lIns="0" tIns="0" rIns="0" bIns="0" rtlCol="0">
            <a:noAutofit/>
          </a:bodyPr>
          <a:lstStyle/>
          <a:p>
            <a:pPr>
              <a:lnSpc>
                <a:spcPct val="90000"/>
              </a:lnSpc>
            </a:pPr>
            <a:r>
              <a:rPr lang="en-US" sz="1200"/>
              <a:t>10.24.1.2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2163406" y="4363223"/>
            <a:ext cx="663211" cy="228540"/>
          </a:xfrm>
          <a:prstGeom prst="rect">
            <a:avLst/>
          </a:prstGeom>
          <a:noFill/>
        </p:spPr>
        <p:txBody>
          <a:bodyPr wrap="square" lIns="0" tIns="0" rIns="0" bIns="0" rtlCol="0">
            <a:noAutofit/>
          </a:bodyPr>
          <a:lstStyle/>
          <a:p>
            <a:pPr>
              <a:lnSpc>
                <a:spcPct val="90000"/>
              </a:lnSpc>
            </a:pPr>
            <a:r>
              <a:rPr lang="en-US" sz="1200" dirty="0"/>
              <a:t>10.24.1.3</a:t>
            </a:r>
          </a:p>
        </p:txBody>
      </p:sp>
      <p:sp>
        <p:nvSpPr>
          <p:cNvPr id="38" name="TextBox 36">
            <a:extLst>
              <a:ext uri="{FF2B5EF4-FFF2-40B4-BE49-F238E27FC236}">
                <a16:creationId xmlns:a16="http://schemas.microsoft.com/office/drawing/2014/main" id="{493E39C6-B9C4-4DD3-88DA-6AB68862841F}"/>
              </a:ext>
            </a:extLst>
          </p:cNvPr>
          <p:cNvSpPr txBox="1"/>
          <p:nvPr/>
        </p:nvSpPr>
        <p:spPr>
          <a:xfrm>
            <a:off x="3100189" y="4363445"/>
            <a:ext cx="663211" cy="228540"/>
          </a:xfrm>
          <a:prstGeom prst="rect">
            <a:avLst/>
          </a:prstGeom>
          <a:noFill/>
        </p:spPr>
        <p:txBody>
          <a:bodyPr wrap="square" lIns="0" tIns="0" rIns="0" bIns="0" rtlCol="0">
            <a:noAutofit/>
          </a:bodyPr>
          <a:lstStyle/>
          <a:p>
            <a:pPr>
              <a:lnSpc>
                <a:spcPct val="90000"/>
              </a:lnSpc>
            </a:pPr>
            <a:r>
              <a:rPr lang="en-US" sz="1200" dirty="0"/>
              <a:t>10.24.1.4</a:t>
            </a:r>
          </a:p>
        </p:txBody>
      </p:sp>
      <p:cxnSp>
        <p:nvCxnSpPr>
          <p:cNvPr id="40" name="Straight Connector 17">
            <a:extLst>
              <a:ext uri="{FF2B5EF4-FFF2-40B4-BE49-F238E27FC236}">
                <a16:creationId xmlns:a16="http://schemas.microsoft.com/office/drawing/2014/main" id="{000C9282-7D41-4B70-ADA9-5E51C7729594}"/>
              </a:ext>
            </a:extLst>
          </p:cNvPr>
          <p:cNvCxnSpPr>
            <a:cxnSpLocks/>
          </p:cNvCxnSpPr>
          <p:nvPr/>
        </p:nvCxnSpPr>
        <p:spPr>
          <a:xfrm>
            <a:off x="3299766" y="3671787"/>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9C4723F7-0C1A-4926-AFA6-FE3D87BE8881}"/>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59">
            <a:extLst>
              <a:ext uri="{FF2B5EF4-FFF2-40B4-BE49-F238E27FC236}">
                <a16:creationId xmlns:a16="http://schemas.microsoft.com/office/drawing/2014/main" id="{FF8CFE3F-3E38-4FD9-88BE-948BEABB3B06}"/>
              </a:ext>
            </a:extLst>
          </p:cNvPr>
          <p:cNvSpPr txBox="1"/>
          <p:nvPr/>
        </p:nvSpPr>
        <p:spPr>
          <a:xfrm>
            <a:off x="2793322" y="2520653"/>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8" name="TextBox 61">
            <a:extLst>
              <a:ext uri="{FF2B5EF4-FFF2-40B4-BE49-F238E27FC236}">
                <a16:creationId xmlns:a16="http://schemas.microsoft.com/office/drawing/2014/main" id="{AA5C25C1-5683-45F7-9658-B2F39F0E0928}"/>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9" name="Rectangle 60">
            <a:extLst>
              <a:ext uri="{FF2B5EF4-FFF2-40B4-BE49-F238E27FC236}">
                <a16:creationId xmlns:a16="http://schemas.microsoft.com/office/drawing/2014/main" id="{736E5200-CE5C-420E-94DE-8F11493282ED}"/>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53" name="Straight Connector 43">
            <a:extLst>
              <a:ext uri="{FF2B5EF4-FFF2-40B4-BE49-F238E27FC236}">
                <a16:creationId xmlns:a16="http://schemas.microsoft.com/office/drawing/2014/main" id="{7D288346-B7FF-4280-973C-E50D7D046962}"/>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9">
            <a:extLst>
              <a:ext uri="{FF2B5EF4-FFF2-40B4-BE49-F238E27FC236}">
                <a16:creationId xmlns:a16="http://schemas.microsoft.com/office/drawing/2014/main" id="{9AA68F86-8274-408B-8572-10C6BA20CB0D}"/>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55" name="Rectangle 60">
            <a:extLst>
              <a:ext uri="{FF2B5EF4-FFF2-40B4-BE49-F238E27FC236}">
                <a16:creationId xmlns:a16="http://schemas.microsoft.com/office/drawing/2014/main" id="{F249E624-74D4-4FC9-A4F1-A1D7391A89AA}"/>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6" name="TextBox 61">
            <a:extLst>
              <a:ext uri="{FF2B5EF4-FFF2-40B4-BE49-F238E27FC236}">
                <a16:creationId xmlns:a16="http://schemas.microsoft.com/office/drawing/2014/main" id="{F00BAB78-84D1-4DAA-9929-776B21409FEC}"/>
              </a:ext>
            </a:extLst>
          </p:cNvPr>
          <p:cNvSpPr txBox="1"/>
          <p:nvPr/>
        </p:nvSpPr>
        <p:spPr>
          <a:xfrm>
            <a:off x="1931637" y="2371834"/>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sp>
        <p:nvSpPr>
          <p:cNvPr id="45" name="Rectangle 44">
            <a:extLst>
              <a:ext uri="{FF2B5EF4-FFF2-40B4-BE49-F238E27FC236}">
                <a16:creationId xmlns:a16="http://schemas.microsoft.com/office/drawing/2014/main" id="{175A7E4C-7439-4B2C-94FA-232E2FD61FA8}"/>
              </a:ext>
            </a:extLst>
          </p:cNvPr>
          <p:cNvSpPr/>
          <p:nvPr/>
        </p:nvSpPr>
        <p:spPr>
          <a:xfrm>
            <a:off x="1608071" y="5415637"/>
            <a:ext cx="3883385" cy="369108"/>
          </a:xfrm>
          <a:prstGeom prst="rect">
            <a:avLst/>
          </a:prstGeom>
        </p:spPr>
        <p:txBody>
          <a:bodyPr wrap="none">
            <a:spAutoFit/>
          </a:bodyPr>
          <a:lstStyle/>
          <a:p>
            <a:r>
              <a:rPr lang="en-GB" sz="1799" dirty="0"/>
              <a:t>Kubernetes Node (a docker host)</a:t>
            </a:r>
          </a:p>
        </p:txBody>
      </p:sp>
    </p:spTree>
    <p:extLst>
      <p:ext uri="{BB962C8B-B14F-4D97-AF65-F5344CB8AC3E}">
        <p14:creationId xmlns:p14="http://schemas.microsoft.com/office/powerpoint/2010/main" val="29696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59F26D-1444-3A4C-9643-D9A9A79BDED9}"/>
              </a:ext>
            </a:extLst>
          </p:cNvPr>
          <p:cNvSpPr>
            <a:spLocks noGrp="1"/>
          </p:cNvSpPr>
          <p:nvPr>
            <p:ph sz="quarter" idx="14"/>
          </p:nvPr>
        </p:nvSpPr>
        <p:spPr/>
        <p:txBody>
          <a:bodyPr/>
          <a:lstStyle/>
          <a:p>
            <a:r>
              <a:rPr lang="en-US" dirty="0"/>
              <a:t>If you will be building the hands-on tasks, install task: </a:t>
            </a:r>
            <a:r>
              <a:rPr lang="en-US" dirty="0">
                <a:hlinkClick r:id="rId2"/>
              </a:rPr>
              <a:t>https://github.com/go-task/task#installation</a:t>
            </a:r>
            <a:endParaRPr lang="en-US" dirty="0"/>
          </a:p>
          <a:p>
            <a:endParaRPr lang="en-US" dirty="0"/>
          </a:p>
          <a:p>
            <a:r>
              <a:rPr lang="en-US" dirty="0"/>
              <a:t>If doing the hands-on, you’ll probably want to install </a:t>
            </a:r>
            <a:r>
              <a:rPr lang="en-US" dirty="0" err="1"/>
              <a:t>git</a:t>
            </a:r>
            <a:r>
              <a:rPr lang="en-US" dirty="0"/>
              <a:t>, otherwise download zip files </a:t>
            </a:r>
            <a:r>
              <a:rPr lang="en-US"/>
              <a:t>of repositories as needed: </a:t>
            </a:r>
            <a:r>
              <a:rPr lang="en-US" dirty="0">
                <a:hlinkClick r:id="rId3"/>
              </a:rPr>
              <a:t>https://git-scm.com/book/en/v2/Getting-Started-Installing-Git</a:t>
            </a:r>
            <a:endParaRPr lang="en-US" dirty="0"/>
          </a:p>
        </p:txBody>
      </p:sp>
      <p:sp>
        <p:nvSpPr>
          <p:cNvPr id="3" name="Title 2">
            <a:extLst>
              <a:ext uri="{FF2B5EF4-FFF2-40B4-BE49-F238E27FC236}">
                <a16:creationId xmlns:a16="http://schemas.microsoft.com/office/drawing/2014/main" id="{A54F1BE5-F5C2-BF4E-BB90-B481D1136C3A}"/>
              </a:ext>
            </a:extLst>
          </p:cNvPr>
          <p:cNvSpPr>
            <a:spLocks noGrp="1"/>
          </p:cNvSpPr>
          <p:nvPr>
            <p:ph type="title"/>
          </p:nvPr>
        </p:nvSpPr>
        <p:spPr/>
        <p:txBody>
          <a:bodyPr/>
          <a:lstStyle/>
          <a:p>
            <a:r>
              <a:rPr lang="en-US" dirty="0"/>
              <a:t>Install Pre-</a:t>
            </a:r>
            <a:r>
              <a:rPr lang="en-US" dirty="0" err="1"/>
              <a:t>reqs</a:t>
            </a:r>
            <a:endParaRPr lang="en-US" dirty="0"/>
          </a:p>
        </p:txBody>
      </p:sp>
      <p:sp>
        <p:nvSpPr>
          <p:cNvPr id="4" name="Subtitle 3">
            <a:extLst>
              <a:ext uri="{FF2B5EF4-FFF2-40B4-BE49-F238E27FC236}">
                <a16:creationId xmlns:a16="http://schemas.microsoft.com/office/drawing/2014/main" id="{EDD8120A-14A0-D140-B927-BC843ED76A88}"/>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80714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7">
            <a:extLst>
              <a:ext uri="{FF2B5EF4-FFF2-40B4-BE49-F238E27FC236}">
                <a16:creationId xmlns:a16="http://schemas.microsoft.com/office/drawing/2014/main" id="{5529225D-E33B-4C2C-AF38-6CD55AB956A2}"/>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2" name="Title 1">
            <a:extLst>
              <a:ext uri="{FF2B5EF4-FFF2-40B4-BE49-F238E27FC236}">
                <a16:creationId xmlns:a16="http://schemas.microsoft.com/office/drawing/2014/main" id="{5C67DB4C-6B7F-43A2-BE12-6EDD02F7750D}"/>
              </a:ext>
            </a:extLst>
          </p:cNvPr>
          <p:cNvSpPr>
            <a:spLocks noGrp="1"/>
          </p:cNvSpPr>
          <p:nvPr>
            <p:ph type="title"/>
          </p:nvPr>
        </p:nvSpPr>
        <p:spPr/>
        <p:txBody>
          <a:bodyPr/>
          <a:lstStyle/>
          <a:p>
            <a:r>
              <a:rPr lang="en-GB" dirty="0"/>
              <a:t>Kubernetes Default Networking</a:t>
            </a:r>
          </a:p>
        </p:txBody>
      </p:sp>
      <p:pic>
        <p:nvPicPr>
          <p:cNvPr id="5" name="Picture 39" descr="VMW_ICON_cluster1_2D(F).png">
            <a:extLst>
              <a:ext uri="{FF2B5EF4-FFF2-40B4-BE49-F238E27FC236}">
                <a16:creationId xmlns:a16="http://schemas.microsoft.com/office/drawing/2014/main" id="{72B6BA87-D08E-4A08-B581-87CBA18C52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614" y="2977652"/>
            <a:ext cx="501284" cy="520564"/>
          </a:xfrm>
          <a:prstGeom prst="rect">
            <a:avLst/>
          </a:prstGeom>
        </p:spPr>
      </p:pic>
      <p:sp>
        <p:nvSpPr>
          <p:cNvPr id="10" name="TextBox 21">
            <a:extLst>
              <a:ext uri="{FF2B5EF4-FFF2-40B4-BE49-F238E27FC236}">
                <a16:creationId xmlns:a16="http://schemas.microsoft.com/office/drawing/2014/main" id="{CC48C6C3-7825-488C-9B57-59DAB5773370}"/>
              </a:ext>
            </a:extLst>
          </p:cNvPr>
          <p:cNvSpPr txBox="1"/>
          <p:nvPr/>
        </p:nvSpPr>
        <p:spPr>
          <a:xfrm>
            <a:off x="949608" y="3591034"/>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11" name="Rectangle 22">
            <a:extLst>
              <a:ext uri="{FF2B5EF4-FFF2-40B4-BE49-F238E27FC236}">
                <a16:creationId xmlns:a16="http://schemas.microsoft.com/office/drawing/2014/main" id="{A0D4D768-1ED2-49F0-9A81-75F2D9B7AB0B}"/>
              </a:ext>
            </a:extLst>
          </p:cNvPr>
          <p:cNvSpPr/>
          <p:nvPr/>
        </p:nvSpPr>
        <p:spPr>
          <a:xfrm>
            <a:off x="1812983" y="367991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2" name="Straight Connector 32">
            <a:extLst>
              <a:ext uri="{FF2B5EF4-FFF2-40B4-BE49-F238E27FC236}">
                <a16:creationId xmlns:a16="http://schemas.microsoft.com/office/drawing/2014/main" id="{0274102F-92D4-4086-9D70-72F5D3D1AEED}"/>
              </a:ext>
            </a:extLst>
          </p:cNvPr>
          <p:cNvCxnSpPr/>
          <p:nvPr/>
        </p:nvCxnSpPr>
        <p:spPr>
          <a:xfrm>
            <a:off x="1939950" y="3819574"/>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36">
            <a:extLst>
              <a:ext uri="{FF2B5EF4-FFF2-40B4-BE49-F238E27FC236}">
                <a16:creationId xmlns:a16="http://schemas.microsoft.com/office/drawing/2014/main" id="{85442C10-03D3-4718-8D63-CD4BDB7810B0}"/>
              </a:ext>
            </a:extLst>
          </p:cNvPr>
          <p:cNvSpPr txBox="1"/>
          <p:nvPr/>
        </p:nvSpPr>
        <p:spPr>
          <a:xfrm>
            <a:off x="2117704" y="3679911"/>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1</a:t>
            </a:r>
            <a:r>
              <a:rPr lang="en-US" sz="1200" dirty="0"/>
              <a:t>.1/24</a:t>
            </a:r>
          </a:p>
        </p:txBody>
      </p:sp>
      <p:cxnSp>
        <p:nvCxnSpPr>
          <p:cNvPr id="14" name="Straight Connector 57">
            <a:extLst>
              <a:ext uri="{FF2B5EF4-FFF2-40B4-BE49-F238E27FC236}">
                <a16:creationId xmlns:a16="http://schemas.microsoft.com/office/drawing/2014/main" id="{FD0D8145-32D3-47A6-93FB-36686EC8D7C5}"/>
              </a:ext>
            </a:extLst>
          </p:cNvPr>
          <p:cNvCxnSpPr/>
          <p:nvPr/>
        </p:nvCxnSpPr>
        <p:spPr>
          <a:xfrm>
            <a:off x="1947987" y="3483007"/>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1319811" y="4642649"/>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8" descr="VMW_ICON_cluster2(F).png">
            <a:extLst>
              <a:ext uri="{FF2B5EF4-FFF2-40B4-BE49-F238E27FC236}">
                <a16:creationId xmlns:a16="http://schemas.microsoft.com/office/drawing/2014/main" id="{1F32E0AE-752B-49F3-AB1A-497C008095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5738" y="4090146"/>
            <a:ext cx="374554" cy="374554"/>
          </a:xfrm>
          <a:prstGeom prst="rect">
            <a:avLst/>
          </a:prstGeom>
        </p:spPr>
      </p:pic>
      <p:sp>
        <p:nvSpPr>
          <p:cNvPr id="17" name="Rectangle 144">
            <a:extLst>
              <a:ext uri="{FF2B5EF4-FFF2-40B4-BE49-F238E27FC236}">
                <a16:creationId xmlns:a16="http://schemas.microsoft.com/office/drawing/2014/main" id="{7E2E4D6A-A605-4688-8BE2-D2E67D73B642}"/>
              </a:ext>
            </a:extLst>
          </p:cNvPr>
          <p:cNvSpPr/>
          <p:nvPr/>
        </p:nvSpPr>
        <p:spPr>
          <a:xfrm>
            <a:off x="1436365" y="4556794"/>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p:nvPr/>
        </p:nvCxnSpPr>
        <p:spPr>
          <a:xfrm>
            <a:off x="1939950" y="44647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1520008"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2434169"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3359634"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uppierung 99">
            <a:extLst>
              <a:ext uri="{FF2B5EF4-FFF2-40B4-BE49-F238E27FC236}">
                <a16:creationId xmlns:a16="http://schemas.microsoft.com/office/drawing/2014/main" id="{8E696901-6183-4596-ADB3-0C00B96E3E72}"/>
              </a:ext>
            </a:extLst>
          </p:cNvPr>
          <p:cNvGrpSpPr/>
          <p:nvPr/>
        </p:nvGrpSpPr>
        <p:grpSpPr>
          <a:xfrm>
            <a:off x="1183105" y="4840876"/>
            <a:ext cx="761878" cy="424254"/>
            <a:chOff x="9210784" y="3413551"/>
            <a:chExt cx="848784" cy="472649"/>
          </a:xfrm>
        </p:grpSpPr>
        <p:pic>
          <p:nvPicPr>
            <p:cNvPr id="23" name="Picture 23" descr="C:\Users\ju\Desktop\docker-container.png">
              <a:extLst>
                <a:ext uri="{FF2B5EF4-FFF2-40B4-BE49-F238E27FC236}">
                  <a16:creationId xmlns:a16="http://schemas.microsoft.com/office/drawing/2014/main" id="{137F3AC7-E637-407E-B956-7CA5422671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5" name="Abgerundetes Rechteck 102">
              <a:extLst>
                <a:ext uri="{FF2B5EF4-FFF2-40B4-BE49-F238E27FC236}">
                  <a16:creationId xmlns:a16="http://schemas.microsoft.com/office/drawing/2014/main" id="{C1E739BD-5743-4ACD-9575-62D47D70334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26" name="Gruppierung 103">
            <a:extLst>
              <a:ext uri="{FF2B5EF4-FFF2-40B4-BE49-F238E27FC236}">
                <a16:creationId xmlns:a16="http://schemas.microsoft.com/office/drawing/2014/main" id="{4797D4C3-D69D-4DCD-9293-AD8A261182D0}"/>
              </a:ext>
            </a:extLst>
          </p:cNvPr>
          <p:cNvGrpSpPr/>
          <p:nvPr/>
        </p:nvGrpSpPr>
        <p:grpSpPr>
          <a:xfrm>
            <a:off x="2053230" y="4842338"/>
            <a:ext cx="761878" cy="424254"/>
            <a:chOff x="9210784" y="3413551"/>
            <a:chExt cx="848784" cy="472649"/>
          </a:xfrm>
        </p:grpSpPr>
        <p:pic>
          <p:nvPicPr>
            <p:cNvPr id="27" name="Picture 23" descr="C:\Users\ju\Desktop\docker-container.png">
              <a:extLst>
                <a:ext uri="{FF2B5EF4-FFF2-40B4-BE49-F238E27FC236}">
                  <a16:creationId xmlns:a16="http://schemas.microsoft.com/office/drawing/2014/main" id="{AD05951C-4FBE-4B63-9DED-68ACDEA6F1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8" name="Picture 23" descr="C:\Users\ju\Desktop\docker-container.png">
              <a:extLst>
                <a:ext uri="{FF2B5EF4-FFF2-40B4-BE49-F238E27FC236}">
                  <a16:creationId xmlns:a16="http://schemas.microsoft.com/office/drawing/2014/main" id="{E0FABFD2-418F-4EE0-B616-F926D331E9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9" name="Abgerundetes Rechteck 106">
              <a:extLst>
                <a:ext uri="{FF2B5EF4-FFF2-40B4-BE49-F238E27FC236}">
                  <a16:creationId xmlns:a16="http://schemas.microsoft.com/office/drawing/2014/main" id="{71C2F7EE-0165-47F9-9CA4-0B96E7BE0524}"/>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30" name="Gruppierung 107">
            <a:extLst>
              <a:ext uri="{FF2B5EF4-FFF2-40B4-BE49-F238E27FC236}">
                <a16:creationId xmlns:a16="http://schemas.microsoft.com/office/drawing/2014/main" id="{160E12B9-F4B8-4263-9412-BCA08090FF10}"/>
              </a:ext>
            </a:extLst>
          </p:cNvPr>
          <p:cNvGrpSpPr/>
          <p:nvPr/>
        </p:nvGrpSpPr>
        <p:grpSpPr>
          <a:xfrm>
            <a:off x="2976713" y="4835924"/>
            <a:ext cx="761878" cy="424254"/>
            <a:chOff x="9210784" y="3413551"/>
            <a:chExt cx="848784" cy="472649"/>
          </a:xfrm>
        </p:grpSpPr>
        <p:pic>
          <p:nvPicPr>
            <p:cNvPr id="31" name="Picture 23" descr="C:\Users\ju\Desktop\docker-container.png">
              <a:extLst>
                <a:ext uri="{FF2B5EF4-FFF2-40B4-BE49-F238E27FC236}">
                  <a16:creationId xmlns:a16="http://schemas.microsoft.com/office/drawing/2014/main" id="{0573E523-8889-42D8-B93F-1F36B55BE7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32" name="Picture 23" descr="C:\Users\ju\Desktop\docker-container.png">
              <a:extLst>
                <a:ext uri="{FF2B5EF4-FFF2-40B4-BE49-F238E27FC236}">
                  <a16:creationId xmlns:a16="http://schemas.microsoft.com/office/drawing/2014/main" id="{0390D274-6A17-4927-9721-92036C4226F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33" name="Abgerundetes Rechteck 110">
              <a:extLst>
                <a:ext uri="{FF2B5EF4-FFF2-40B4-BE49-F238E27FC236}">
                  <a16:creationId xmlns:a16="http://schemas.microsoft.com/office/drawing/2014/main" id="{E4249926-C582-4486-9088-795F69A773D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34" name="Rectangle 144">
            <a:extLst>
              <a:ext uri="{FF2B5EF4-FFF2-40B4-BE49-F238E27FC236}">
                <a16:creationId xmlns:a16="http://schemas.microsoft.com/office/drawing/2014/main" id="{5FC240DB-DBFF-4410-9FF5-6656AD832F5C}"/>
              </a:ext>
            </a:extLst>
          </p:cNvPr>
          <p:cNvSpPr/>
          <p:nvPr/>
        </p:nvSpPr>
        <p:spPr>
          <a:xfrm>
            <a:off x="2344180" y="455976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3262479" y="4564815"/>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988205" y="4364327"/>
            <a:ext cx="663211" cy="228540"/>
          </a:xfrm>
          <a:prstGeom prst="rect">
            <a:avLst/>
          </a:prstGeom>
          <a:noFill/>
        </p:spPr>
        <p:txBody>
          <a:bodyPr wrap="square" lIns="0" tIns="0" rIns="0" bIns="0" rtlCol="0">
            <a:noAutofit/>
          </a:bodyPr>
          <a:lstStyle/>
          <a:p>
            <a:pPr>
              <a:lnSpc>
                <a:spcPct val="90000"/>
              </a:lnSpc>
            </a:pPr>
            <a:r>
              <a:rPr lang="en-US" sz="1200"/>
              <a:t>10.24.1.2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2163406" y="4363223"/>
            <a:ext cx="663211" cy="228540"/>
          </a:xfrm>
          <a:prstGeom prst="rect">
            <a:avLst/>
          </a:prstGeom>
          <a:noFill/>
        </p:spPr>
        <p:txBody>
          <a:bodyPr wrap="square" lIns="0" tIns="0" rIns="0" bIns="0" rtlCol="0">
            <a:noAutofit/>
          </a:bodyPr>
          <a:lstStyle/>
          <a:p>
            <a:pPr>
              <a:lnSpc>
                <a:spcPct val="90000"/>
              </a:lnSpc>
            </a:pPr>
            <a:r>
              <a:rPr lang="en-US" sz="1200" dirty="0"/>
              <a:t>10.24.1.3</a:t>
            </a:r>
          </a:p>
        </p:txBody>
      </p:sp>
      <p:sp>
        <p:nvSpPr>
          <p:cNvPr id="38" name="TextBox 36">
            <a:extLst>
              <a:ext uri="{FF2B5EF4-FFF2-40B4-BE49-F238E27FC236}">
                <a16:creationId xmlns:a16="http://schemas.microsoft.com/office/drawing/2014/main" id="{493E39C6-B9C4-4DD3-88DA-6AB68862841F}"/>
              </a:ext>
            </a:extLst>
          </p:cNvPr>
          <p:cNvSpPr txBox="1"/>
          <p:nvPr/>
        </p:nvSpPr>
        <p:spPr>
          <a:xfrm>
            <a:off x="3100189" y="4363445"/>
            <a:ext cx="663211" cy="228540"/>
          </a:xfrm>
          <a:prstGeom prst="rect">
            <a:avLst/>
          </a:prstGeom>
          <a:noFill/>
        </p:spPr>
        <p:txBody>
          <a:bodyPr wrap="square" lIns="0" tIns="0" rIns="0" bIns="0" rtlCol="0">
            <a:noAutofit/>
          </a:bodyPr>
          <a:lstStyle/>
          <a:p>
            <a:pPr>
              <a:lnSpc>
                <a:spcPct val="90000"/>
              </a:lnSpc>
            </a:pPr>
            <a:r>
              <a:rPr lang="en-US" sz="1200" dirty="0"/>
              <a:t>10.24.1.4</a:t>
            </a:r>
          </a:p>
        </p:txBody>
      </p:sp>
      <p:cxnSp>
        <p:nvCxnSpPr>
          <p:cNvPr id="40" name="Straight Connector 17">
            <a:extLst>
              <a:ext uri="{FF2B5EF4-FFF2-40B4-BE49-F238E27FC236}">
                <a16:creationId xmlns:a16="http://schemas.microsoft.com/office/drawing/2014/main" id="{000C9282-7D41-4B70-ADA9-5E51C7729594}"/>
              </a:ext>
            </a:extLst>
          </p:cNvPr>
          <p:cNvCxnSpPr>
            <a:cxnSpLocks/>
          </p:cNvCxnSpPr>
          <p:nvPr/>
        </p:nvCxnSpPr>
        <p:spPr>
          <a:xfrm>
            <a:off x="3299766" y="3671787"/>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9C4723F7-0C1A-4926-AFA6-FE3D87BE8881}"/>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59">
            <a:extLst>
              <a:ext uri="{FF2B5EF4-FFF2-40B4-BE49-F238E27FC236}">
                <a16:creationId xmlns:a16="http://schemas.microsoft.com/office/drawing/2014/main" id="{FF8CFE3F-3E38-4FD9-88BE-948BEABB3B06}"/>
              </a:ext>
            </a:extLst>
          </p:cNvPr>
          <p:cNvSpPr txBox="1"/>
          <p:nvPr/>
        </p:nvSpPr>
        <p:spPr>
          <a:xfrm>
            <a:off x="2793322" y="2520653"/>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8" name="TextBox 61">
            <a:extLst>
              <a:ext uri="{FF2B5EF4-FFF2-40B4-BE49-F238E27FC236}">
                <a16:creationId xmlns:a16="http://schemas.microsoft.com/office/drawing/2014/main" id="{AA5C25C1-5683-45F7-9658-B2F39F0E0928}"/>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9" name="Rectangle 60">
            <a:extLst>
              <a:ext uri="{FF2B5EF4-FFF2-40B4-BE49-F238E27FC236}">
                <a16:creationId xmlns:a16="http://schemas.microsoft.com/office/drawing/2014/main" id="{736E5200-CE5C-420E-94DE-8F11493282ED}"/>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53" name="Straight Connector 43">
            <a:extLst>
              <a:ext uri="{FF2B5EF4-FFF2-40B4-BE49-F238E27FC236}">
                <a16:creationId xmlns:a16="http://schemas.microsoft.com/office/drawing/2014/main" id="{7D288346-B7FF-4280-973C-E50D7D046962}"/>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9">
            <a:extLst>
              <a:ext uri="{FF2B5EF4-FFF2-40B4-BE49-F238E27FC236}">
                <a16:creationId xmlns:a16="http://schemas.microsoft.com/office/drawing/2014/main" id="{9AA68F86-8274-408B-8572-10C6BA20CB0D}"/>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55" name="Rectangle 60">
            <a:extLst>
              <a:ext uri="{FF2B5EF4-FFF2-40B4-BE49-F238E27FC236}">
                <a16:creationId xmlns:a16="http://schemas.microsoft.com/office/drawing/2014/main" id="{F249E624-74D4-4FC9-A4F1-A1D7391A89AA}"/>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6" name="TextBox 61">
            <a:extLst>
              <a:ext uri="{FF2B5EF4-FFF2-40B4-BE49-F238E27FC236}">
                <a16:creationId xmlns:a16="http://schemas.microsoft.com/office/drawing/2014/main" id="{F00BAB78-84D1-4DAA-9929-776B21409FEC}"/>
              </a:ext>
            </a:extLst>
          </p:cNvPr>
          <p:cNvSpPr txBox="1"/>
          <p:nvPr/>
        </p:nvSpPr>
        <p:spPr>
          <a:xfrm>
            <a:off x="1931637" y="2371834"/>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sp>
        <p:nvSpPr>
          <p:cNvPr id="46" name="Rounded Rectangle 7">
            <a:extLst>
              <a:ext uri="{FF2B5EF4-FFF2-40B4-BE49-F238E27FC236}">
                <a16:creationId xmlns:a16="http://schemas.microsoft.com/office/drawing/2014/main" id="{D4ADFFD5-3AEB-4FE1-9044-359759EEF3F8}"/>
              </a:ext>
            </a:extLst>
          </p:cNvPr>
          <p:cNvSpPr/>
          <p:nvPr/>
        </p:nvSpPr>
        <p:spPr>
          <a:xfrm>
            <a:off x="6285054" y="2328966"/>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pic>
        <p:nvPicPr>
          <p:cNvPr id="50" name="Picture 39" descr="VMW_ICON_cluster1_2D(F).png">
            <a:extLst>
              <a:ext uri="{FF2B5EF4-FFF2-40B4-BE49-F238E27FC236}">
                <a16:creationId xmlns:a16="http://schemas.microsoft.com/office/drawing/2014/main" id="{D352E144-A183-45CE-95FA-987AF1D6E0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45686" y="3006609"/>
            <a:ext cx="501284" cy="520564"/>
          </a:xfrm>
          <a:prstGeom prst="rect">
            <a:avLst/>
          </a:prstGeom>
        </p:spPr>
      </p:pic>
      <p:sp>
        <p:nvSpPr>
          <p:cNvPr id="51" name="TextBox 21">
            <a:extLst>
              <a:ext uri="{FF2B5EF4-FFF2-40B4-BE49-F238E27FC236}">
                <a16:creationId xmlns:a16="http://schemas.microsoft.com/office/drawing/2014/main" id="{B3B3FD73-1420-4964-9C93-F1DC177B5504}"/>
              </a:ext>
            </a:extLst>
          </p:cNvPr>
          <p:cNvSpPr txBox="1"/>
          <p:nvPr/>
        </p:nvSpPr>
        <p:spPr>
          <a:xfrm>
            <a:off x="6396680" y="3619991"/>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52" name="Rectangle 22">
            <a:extLst>
              <a:ext uri="{FF2B5EF4-FFF2-40B4-BE49-F238E27FC236}">
                <a16:creationId xmlns:a16="http://schemas.microsoft.com/office/drawing/2014/main" id="{C4D3BBE8-ED66-46B7-888B-E53486610C96}"/>
              </a:ext>
            </a:extLst>
          </p:cNvPr>
          <p:cNvSpPr/>
          <p:nvPr/>
        </p:nvSpPr>
        <p:spPr>
          <a:xfrm>
            <a:off x="7260056" y="3708868"/>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57" name="Straight Connector 32">
            <a:extLst>
              <a:ext uri="{FF2B5EF4-FFF2-40B4-BE49-F238E27FC236}">
                <a16:creationId xmlns:a16="http://schemas.microsoft.com/office/drawing/2014/main" id="{52043B20-71DE-4369-9058-A0506CDAF745}"/>
              </a:ext>
            </a:extLst>
          </p:cNvPr>
          <p:cNvCxnSpPr/>
          <p:nvPr/>
        </p:nvCxnSpPr>
        <p:spPr>
          <a:xfrm>
            <a:off x="7387022" y="3848532"/>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36">
            <a:extLst>
              <a:ext uri="{FF2B5EF4-FFF2-40B4-BE49-F238E27FC236}">
                <a16:creationId xmlns:a16="http://schemas.microsoft.com/office/drawing/2014/main" id="{CF903970-9A96-49C7-8EB6-F8CDDED1DF36}"/>
              </a:ext>
            </a:extLst>
          </p:cNvPr>
          <p:cNvSpPr txBox="1"/>
          <p:nvPr/>
        </p:nvSpPr>
        <p:spPr>
          <a:xfrm>
            <a:off x="7564776" y="3708868"/>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2</a:t>
            </a:r>
            <a:r>
              <a:rPr lang="en-US" sz="1200" dirty="0"/>
              <a:t>.1/24</a:t>
            </a:r>
          </a:p>
        </p:txBody>
      </p:sp>
      <p:cxnSp>
        <p:nvCxnSpPr>
          <p:cNvPr id="61" name="Straight Connector 57">
            <a:extLst>
              <a:ext uri="{FF2B5EF4-FFF2-40B4-BE49-F238E27FC236}">
                <a16:creationId xmlns:a16="http://schemas.microsoft.com/office/drawing/2014/main" id="{A027AF23-9197-4F28-9DCA-562CDC31CB5A}"/>
              </a:ext>
            </a:extLst>
          </p:cNvPr>
          <p:cNvCxnSpPr/>
          <p:nvPr/>
        </p:nvCxnSpPr>
        <p:spPr>
          <a:xfrm>
            <a:off x="7395059" y="3511965"/>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7">
            <a:extLst>
              <a:ext uri="{FF2B5EF4-FFF2-40B4-BE49-F238E27FC236}">
                <a16:creationId xmlns:a16="http://schemas.microsoft.com/office/drawing/2014/main" id="{C89BBE0C-3DC8-4D96-B2E4-9A2CA75EF864}"/>
              </a:ext>
            </a:extLst>
          </p:cNvPr>
          <p:cNvCxnSpPr/>
          <p:nvPr/>
        </p:nvCxnSpPr>
        <p:spPr>
          <a:xfrm flipV="1">
            <a:off x="6766883" y="4671606"/>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3" name="Picture 18" descr="VMW_ICON_cluster2(F).png">
            <a:extLst>
              <a:ext uri="{FF2B5EF4-FFF2-40B4-BE49-F238E27FC236}">
                <a16:creationId xmlns:a16="http://schemas.microsoft.com/office/drawing/2014/main" id="{0AF88046-4A4F-4E35-AC6B-16F220D7CD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2810" y="4119103"/>
            <a:ext cx="374554" cy="374554"/>
          </a:xfrm>
          <a:prstGeom prst="rect">
            <a:avLst/>
          </a:prstGeom>
        </p:spPr>
      </p:pic>
      <p:sp>
        <p:nvSpPr>
          <p:cNvPr id="64" name="Rectangle 144">
            <a:extLst>
              <a:ext uri="{FF2B5EF4-FFF2-40B4-BE49-F238E27FC236}">
                <a16:creationId xmlns:a16="http://schemas.microsoft.com/office/drawing/2014/main" id="{FA2CFF1D-12C4-4121-8CB4-F37567208770}"/>
              </a:ext>
            </a:extLst>
          </p:cNvPr>
          <p:cNvSpPr/>
          <p:nvPr/>
        </p:nvSpPr>
        <p:spPr>
          <a:xfrm>
            <a:off x="6883438" y="4585752"/>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65" name="Straight Connector 30">
            <a:extLst>
              <a:ext uri="{FF2B5EF4-FFF2-40B4-BE49-F238E27FC236}">
                <a16:creationId xmlns:a16="http://schemas.microsoft.com/office/drawing/2014/main" id="{5526C1B6-4182-4B00-BE4D-B74993B19D60}"/>
              </a:ext>
            </a:extLst>
          </p:cNvPr>
          <p:cNvCxnSpPr/>
          <p:nvPr/>
        </p:nvCxnSpPr>
        <p:spPr>
          <a:xfrm>
            <a:off x="7387022" y="4493659"/>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30">
            <a:extLst>
              <a:ext uri="{FF2B5EF4-FFF2-40B4-BE49-F238E27FC236}">
                <a16:creationId xmlns:a16="http://schemas.microsoft.com/office/drawing/2014/main" id="{A023C2EA-448E-49DC-B251-0E972A98BA1B}"/>
              </a:ext>
            </a:extLst>
          </p:cNvPr>
          <p:cNvCxnSpPr/>
          <p:nvPr/>
        </p:nvCxnSpPr>
        <p:spPr>
          <a:xfrm>
            <a:off x="6967080"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30">
            <a:extLst>
              <a:ext uri="{FF2B5EF4-FFF2-40B4-BE49-F238E27FC236}">
                <a16:creationId xmlns:a16="http://schemas.microsoft.com/office/drawing/2014/main" id="{1F378C63-6FEF-41B9-A394-A705887A81C8}"/>
              </a:ext>
            </a:extLst>
          </p:cNvPr>
          <p:cNvCxnSpPr/>
          <p:nvPr/>
        </p:nvCxnSpPr>
        <p:spPr>
          <a:xfrm>
            <a:off x="7881242"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30">
            <a:extLst>
              <a:ext uri="{FF2B5EF4-FFF2-40B4-BE49-F238E27FC236}">
                <a16:creationId xmlns:a16="http://schemas.microsoft.com/office/drawing/2014/main" id="{3E0575BB-AC2C-4A10-B67F-E9F029A860E2}"/>
              </a:ext>
            </a:extLst>
          </p:cNvPr>
          <p:cNvCxnSpPr/>
          <p:nvPr/>
        </p:nvCxnSpPr>
        <p:spPr>
          <a:xfrm>
            <a:off x="8806706"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9" name="Gruppierung 99">
            <a:extLst>
              <a:ext uri="{FF2B5EF4-FFF2-40B4-BE49-F238E27FC236}">
                <a16:creationId xmlns:a16="http://schemas.microsoft.com/office/drawing/2014/main" id="{B604AC77-560F-429C-82CC-4B2F5E229506}"/>
              </a:ext>
            </a:extLst>
          </p:cNvPr>
          <p:cNvGrpSpPr/>
          <p:nvPr/>
        </p:nvGrpSpPr>
        <p:grpSpPr>
          <a:xfrm>
            <a:off x="6630177" y="4869833"/>
            <a:ext cx="761878" cy="424254"/>
            <a:chOff x="9210784" y="3413551"/>
            <a:chExt cx="848784" cy="472649"/>
          </a:xfrm>
        </p:grpSpPr>
        <p:pic>
          <p:nvPicPr>
            <p:cNvPr id="70" name="Picture 23" descr="C:\Users\ju\Desktop\docker-container.png">
              <a:extLst>
                <a:ext uri="{FF2B5EF4-FFF2-40B4-BE49-F238E27FC236}">
                  <a16:creationId xmlns:a16="http://schemas.microsoft.com/office/drawing/2014/main" id="{7783E4CF-B379-4467-B8DF-71C11874FA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1" name="Picture 70" descr="C:\Users\ju\Desktop\docker-container.png">
              <a:extLst>
                <a:ext uri="{FF2B5EF4-FFF2-40B4-BE49-F238E27FC236}">
                  <a16:creationId xmlns:a16="http://schemas.microsoft.com/office/drawing/2014/main" id="{0470663E-5C7D-4DF7-BA75-E7E4DA9579C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72" name="Abgerundetes Rechteck 102">
              <a:extLst>
                <a:ext uri="{FF2B5EF4-FFF2-40B4-BE49-F238E27FC236}">
                  <a16:creationId xmlns:a16="http://schemas.microsoft.com/office/drawing/2014/main" id="{C3985F12-6B89-486A-A8B8-C2FCE5D00AC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73" name="Gruppierung 103">
            <a:extLst>
              <a:ext uri="{FF2B5EF4-FFF2-40B4-BE49-F238E27FC236}">
                <a16:creationId xmlns:a16="http://schemas.microsoft.com/office/drawing/2014/main" id="{A823817F-6FE9-4271-A3B7-3C99F9F52D89}"/>
              </a:ext>
            </a:extLst>
          </p:cNvPr>
          <p:cNvGrpSpPr/>
          <p:nvPr/>
        </p:nvGrpSpPr>
        <p:grpSpPr>
          <a:xfrm>
            <a:off x="7500303" y="4871295"/>
            <a:ext cx="761878" cy="424254"/>
            <a:chOff x="9210784" y="3413551"/>
            <a:chExt cx="848784" cy="472649"/>
          </a:xfrm>
        </p:grpSpPr>
        <p:pic>
          <p:nvPicPr>
            <p:cNvPr id="74" name="Picture 23" descr="C:\Users\ju\Desktop\docker-container.png">
              <a:extLst>
                <a:ext uri="{FF2B5EF4-FFF2-40B4-BE49-F238E27FC236}">
                  <a16:creationId xmlns:a16="http://schemas.microsoft.com/office/drawing/2014/main" id="{83626DDF-3677-44C0-885F-9A68AB67BD1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5" name="Picture 23" descr="C:\Users\ju\Desktop\docker-container.png">
              <a:extLst>
                <a:ext uri="{FF2B5EF4-FFF2-40B4-BE49-F238E27FC236}">
                  <a16:creationId xmlns:a16="http://schemas.microsoft.com/office/drawing/2014/main" id="{85C79B83-3AF7-4305-93D0-97BF81AC260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76" name="Abgerundetes Rechteck 106">
              <a:extLst>
                <a:ext uri="{FF2B5EF4-FFF2-40B4-BE49-F238E27FC236}">
                  <a16:creationId xmlns:a16="http://schemas.microsoft.com/office/drawing/2014/main" id="{17F79E91-DC1F-4398-BC29-02F577F41CE1}"/>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77" name="Gruppierung 107">
            <a:extLst>
              <a:ext uri="{FF2B5EF4-FFF2-40B4-BE49-F238E27FC236}">
                <a16:creationId xmlns:a16="http://schemas.microsoft.com/office/drawing/2014/main" id="{30936F6E-F428-43B3-AB64-655C2F936527}"/>
              </a:ext>
            </a:extLst>
          </p:cNvPr>
          <p:cNvGrpSpPr/>
          <p:nvPr/>
        </p:nvGrpSpPr>
        <p:grpSpPr>
          <a:xfrm>
            <a:off x="8423785" y="4864882"/>
            <a:ext cx="761878" cy="424254"/>
            <a:chOff x="9210784" y="3413551"/>
            <a:chExt cx="848784" cy="472649"/>
          </a:xfrm>
        </p:grpSpPr>
        <p:pic>
          <p:nvPicPr>
            <p:cNvPr id="78" name="Picture 23" descr="C:\Users\ju\Desktop\docker-container.png">
              <a:extLst>
                <a:ext uri="{FF2B5EF4-FFF2-40B4-BE49-F238E27FC236}">
                  <a16:creationId xmlns:a16="http://schemas.microsoft.com/office/drawing/2014/main" id="{2F6B7F9E-D94F-4167-961E-3229B421A6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9" name="Picture 23" descr="C:\Users\ju\Desktop\docker-container.png">
              <a:extLst>
                <a:ext uri="{FF2B5EF4-FFF2-40B4-BE49-F238E27FC236}">
                  <a16:creationId xmlns:a16="http://schemas.microsoft.com/office/drawing/2014/main" id="{5F2EE4A2-AA4E-4E30-9E26-12D4A1172B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80" name="Abgerundetes Rechteck 110">
              <a:extLst>
                <a:ext uri="{FF2B5EF4-FFF2-40B4-BE49-F238E27FC236}">
                  <a16:creationId xmlns:a16="http://schemas.microsoft.com/office/drawing/2014/main" id="{B90F515E-4DEC-4D79-997E-268E47B948FA}"/>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81" name="Rectangle 144">
            <a:extLst>
              <a:ext uri="{FF2B5EF4-FFF2-40B4-BE49-F238E27FC236}">
                <a16:creationId xmlns:a16="http://schemas.microsoft.com/office/drawing/2014/main" id="{4A748308-1502-4FDB-A2BB-FF89FC5F62A9}"/>
              </a:ext>
            </a:extLst>
          </p:cNvPr>
          <p:cNvSpPr/>
          <p:nvPr/>
        </p:nvSpPr>
        <p:spPr>
          <a:xfrm>
            <a:off x="7791252" y="4588723"/>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82" name="Rectangle 144">
            <a:extLst>
              <a:ext uri="{FF2B5EF4-FFF2-40B4-BE49-F238E27FC236}">
                <a16:creationId xmlns:a16="http://schemas.microsoft.com/office/drawing/2014/main" id="{F3575D19-0FB1-4711-B2EC-55F079352154}"/>
              </a:ext>
            </a:extLst>
          </p:cNvPr>
          <p:cNvSpPr/>
          <p:nvPr/>
        </p:nvSpPr>
        <p:spPr>
          <a:xfrm>
            <a:off x="8709551" y="4593773"/>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83" name="TextBox 36">
            <a:extLst>
              <a:ext uri="{FF2B5EF4-FFF2-40B4-BE49-F238E27FC236}">
                <a16:creationId xmlns:a16="http://schemas.microsoft.com/office/drawing/2014/main" id="{A52A83A7-74A4-43F7-9635-DE74E4534909}"/>
              </a:ext>
            </a:extLst>
          </p:cNvPr>
          <p:cNvSpPr txBox="1"/>
          <p:nvPr/>
        </p:nvSpPr>
        <p:spPr>
          <a:xfrm>
            <a:off x="6435277" y="4393284"/>
            <a:ext cx="663211" cy="228540"/>
          </a:xfrm>
          <a:prstGeom prst="rect">
            <a:avLst/>
          </a:prstGeom>
          <a:noFill/>
        </p:spPr>
        <p:txBody>
          <a:bodyPr wrap="square" lIns="0" tIns="0" rIns="0" bIns="0" rtlCol="0">
            <a:noAutofit/>
          </a:bodyPr>
          <a:lstStyle/>
          <a:p>
            <a:pPr>
              <a:lnSpc>
                <a:spcPct val="90000"/>
              </a:lnSpc>
            </a:pPr>
            <a:r>
              <a:rPr lang="en-US" sz="1200" dirty="0"/>
              <a:t>10.24.2.2</a:t>
            </a:r>
          </a:p>
        </p:txBody>
      </p:sp>
      <p:sp>
        <p:nvSpPr>
          <p:cNvPr id="84" name="TextBox 83">
            <a:extLst>
              <a:ext uri="{FF2B5EF4-FFF2-40B4-BE49-F238E27FC236}">
                <a16:creationId xmlns:a16="http://schemas.microsoft.com/office/drawing/2014/main" id="{E51DCED8-2251-477F-899E-79144F14C978}"/>
              </a:ext>
            </a:extLst>
          </p:cNvPr>
          <p:cNvSpPr txBox="1"/>
          <p:nvPr/>
        </p:nvSpPr>
        <p:spPr>
          <a:xfrm>
            <a:off x="7610478" y="4392180"/>
            <a:ext cx="663211" cy="228540"/>
          </a:xfrm>
          <a:prstGeom prst="rect">
            <a:avLst/>
          </a:prstGeom>
          <a:noFill/>
        </p:spPr>
        <p:txBody>
          <a:bodyPr wrap="square" lIns="0" tIns="0" rIns="0" bIns="0" rtlCol="0">
            <a:noAutofit/>
          </a:bodyPr>
          <a:lstStyle/>
          <a:p>
            <a:pPr>
              <a:lnSpc>
                <a:spcPct val="90000"/>
              </a:lnSpc>
            </a:pPr>
            <a:r>
              <a:rPr lang="en-US" sz="1200" dirty="0"/>
              <a:t>10.24.2.3</a:t>
            </a:r>
          </a:p>
        </p:txBody>
      </p:sp>
      <p:sp>
        <p:nvSpPr>
          <p:cNvPr id="85" name="TextBox 36">
            <a:extLst>
              <a:ext uri="{FF2B5EF4-FFF2-40B4-BE49-F238E27FC236}">
                <a16:creationId xmlns:a16="http://schemas.microsoft.com/office/drawing/2014/main" id="{252EB35B-0F09-4084-8F7D-75BC8587659F}"/>
              </a:ext>
            </a:extLst>
          </p:cNvPr>
          <p:cNvSpPr txBox="1"/>
          <p:nvPr/>
        </p:nvSpPr>
        <p:spPr>
          <a:xfrm>
            <a:off x="8547261" y="4392402"/>
            <a:ext cx="663211" cy="228540"/>
          </a:xfrm>
          <a:prstGeom prst="rect">
            <a:avLst/>
          </a:prstGeom>
          <a:noFill/>
        </p:spPr>
        <p:txBody>
          <a:bodyPr wrap="square" lIns="0" tIns="0" rIns="0" bIns="0" rtlCol="0">
            <a:noAutofit/>
          </a:bodyPr>
          <a:lstStyle/>
          <a:p>
            <a:pPr>
              <a:lnSpc>
                <a:spcPct val="90000"/>
              </a:lnSpc>
            </a:pPr>
            <a:r>
              <a:rPr lang="en-US" sz="1200" dirty="0"/>
              <a:t>10.24.2.4</a:t>
            </a:r>
          </a:p>
        </p:txBody>
      </p:sp>
      <p:cxnSp>
        <p:nvCxnSpPr>
          <p:cNvPr id="86" name="Straight Connector 17">
            <a:extLst>
              <a:ext uri="{FF2B5EF4-FFF2-40B4-BE49-F238E27FC236}">
                <a16:creationId xmlns:a16="http://schemas.microsoft.com/office/drawing/2014/main" id="{9A433DB1-6B16-483A-ACF5-D483EC2DE164}"/>
              </a:ext>
            </a:extLst>
          </p:cNvPr>
          <p:cNvCxnSpPr>
            <a:cxnSpLocks/>
          </p:cNvCxnSpPr>
          <p:nvPr/>
        </p:nvCxnSpPr>
        <p:spPr>
          <a:xfrm>
            <a:off x="8746838" y="3700744"/>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30">
            <a:extLst>
              <a:ext uri="{FF2B5EF4-FFF2-40B4-BE49-F238E27FC236}">
                <a16:creationId xmlns:a16="http://schemas.microsoft.com/office/drawing/2014/main" id="{CFAD3E0F-DAAC-4CA2-817D-3184F10D04CD}"/>
              </a:ext>
            </a:extLst>
          </p:cNvPr>
          <p:cNvCxnSpPr>
            <a:cxnSpLocks/>
          </p:cNvCxnSpPr>
          <p:nvPr/>
        </p:nvCxnSpPr>
        <p:spPr>
          <a:xfrm>
            <a:off x="8931918" y="2784089"/>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59">
            <a:extLst>
              <a:ext uri="{FF2B5EF4-FFF2-40B4-BE49-F238E27FC236}">
                <a16:creationId xmlns:a16="http://schemas.microsoft.com/office/drawing/2014/main" id="{7249C460-E999-4CCA-BA04-79FB76E26DCC}"/>
              </a:ext>
            </a:extLst>
          </p:cNvPr>
          <p:cNvSpPr txBox="1"/>
          <p:nvPr/>
        </p:nvSpPr>
        <p:spPr>
          <a:xfrm>
            <a:off x="8240394" y="2549610"/>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89" name="TextBox 61">
            <a:extLst>
              <a:ext uri="{FF2B5EF4-FFF2-40B4-BE49-F238E27FC236}">
                <a16:creationId xmlns:a16="http://schemas.microsoft.com/office/drawing/2014/main" id="{30099896-DAF4-454C-8F3D-124B3A474BFA}"/>
              </a:ext>
            </a:extLst>
          </p:cNvPr>
          <p:cNvSpPr txBox="1"/>
          <p:nvPr/>
        </p:nvSpPr>
        <p:spPr>
          <a:xfrm>
            <a:off x="8931917" y="2357923"/>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90" name="Rectangle 60">
            <a:extLst>
              <a:ext uri="{FF2B5EF4-FFF2-40B4-BE49-F238E27FC236}">
                <a16:creationId xmlns:a16="http://schemas.microsoft.com/office/drawing/2014/main" id="{F7902E5B-4584-47A0-80C6-254BED3F7388}"/>
              </a:ext>
            </a:extLst>
          </p:cNvPr>
          <p:cNvSpPr/>
          <p:nvPr/>
        </p:nvSpPr>
        <p:spPr>
          <a:xfrm>
            <a:off x="8847342" y="2555549"/>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91" name="Straight Connector 43">
            <a:extLst>
              <a:ext uri="{FF2B5EF4-FFF2-40B4-BE49-F238E27FC236}">
                <a16:creationId xmlns:a16="http://schemas.microsoft.com/office/drawing/2014/main" id="{B14E3965-2C56-4119-9EFE-2FBD758DF416}"/>
              </a:ext>
            </a:extLst>
          </p:cNvPr>
          <p:cNvCxnSpPr/>
          <p:nvPr/>
        </p:nvCxnSpPr>
        <p:spPr>
          <a:xfrm>
            <a:off x="7405324" y="2707909"/>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59">
            <a:extLst>
              <a:ext uri="{FF2B5EF4-FFF2-40B4-BE49-F238E27FC236}">
                <a16:creationId xmlns:a16="http://schemas.microsoft.com/office/drawing/2014/main" id="{14D1A1BD-1827-4905-BB68-9446E34327AA}"/>
              </a:ext>
            </a:extLst>
          </p:cNvPr>
          <p:cNvSpPr txBox="1"/>
          <p:nvPr/>
        </p:nvSpPr>
        <p:spPr>
          <a:xfrm>
            <a:off x="6437086" y="2517459"/>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93" name="Rectangle 60">
            <a:extLst>
              <a:ext uri="{FF2B5EF4-FFF2-40B4-BE49-F238E27FC236}">
                <a16:creationId xmlns:a16="http://schemas.microsoft.com/office/drawing/2014/main" id="{C8A7D08B-90C0-4B67-8FD4-F094EC82E12D}"/>
              </a:ext>
            </a:extLst>
          </p:cNvPr>
          <p:cNvSpPr/>
          <p:nvPr/>
        </p:nvSpPr>
        <p:spPr>
          <a:xfrm>
            <a:off x="7291054" y="2555549"/>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4" name="TextBox 61">
            <a:extLst>
              <a:ext uri="{FF2B5EF4-FFF2-40B4-BE49-F238E27FC236}">
                <a16:creationId xmlns:a16="http://schemas.microsoft.com/office/drawing/2014/main" id="{C23541EA-F774-46C0-B577-302D61E3370F}"/>
              </a:ext>
            </a:extLst>
          </p:cNvPr>
          <p:cNvSpPr txBox="1"/>
          <p:nvPr/>
        </p:nvSpPr>
        <p:spPr>
          <a:xfrm>
            <a:off x="7378709" y="2400792"/>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10.240.0.4</a:t>
            </a:r>
          </a:p>
        </p:txBody>
      </p:sp>
      <p:cxnSp>
        <p:nvCxnSpPr>
          <p:cNvPr id="95" name="Straight Connector 17">
            <a:extLst>
              <a:ext uri="{FF2B5EF4-FFF2-40B4-BE49-F238E27FC236}">
                <a16:creationId xmlns:a16="http://schemas.microsoft.com/office/drawing/2014/main" id="{12D678B5-9DBF-4A6A-BAC6-F8FDB1B21283}"/>
              </a:ext>
            </a:extLst>
          </p:cNvPr>
          <p:cNvCxnSpPr>
            <a:cxnSpLocks/>
          </p:cNvCxnSpPr>
          <p:nvPr/>
        </p:nvCxnSpPr>
        <p:spPr>
          <a:xfrm flipV="1">
            <a:off x="570075" y="2067582"/>
            <a:ext cx="10971761" cy="15801"/>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43">
            <a:extLst>
              <a:ext uri="{FF2B5EF4-FFF2-40B4-BE49-F238E27FC236}">
                <a16:creationId xmlns:a16="http://schemas.microsoft.com/office/drawing/2014/main" id="{BEE04FF8-B6A2-49A8-A0F9-24A9EBC3F3CC}"/>
              </a:ext>
            </a:extLst>
          </p:cNvPr>
          <p:cNvCxnSpPr/>
          <p:nvPr/>
        </p:nvCxnSpPr>
        <p:spPr>
          <a:xfrm>
            <a:off x="1945929" y="207548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43">
            <a:extLst>
              <a:ext uri="{FF2B5EF4-FFF2-40B4-BE49-F238E27FC236}">
                <a16:creationId xmlns:a16="http://schemas.microsoft.com/office/drawing/2014/main" id="{B1536B23-DD14-4174-825A-EAC4FFD6C431}"/>
              </a:ext>
            </a:extLst>
          </p:cNvPr>
          <p:cNvCxnSpPr/>
          <p:nvPr/>
        </p:nvCxnSpPr>
        <p:spPr>
          <a:xfrm>
            <a:off x="7395059" y="2053202"/>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78">
            <a:extLst>
              <a:ext uri="{FF2B5EF4-FFF2-40B4-BE49-F238E27FC236}">
                <a16:creationId xmlns:a16="http://schemas.microsoft.com/office/drawing/2014/main" id="{AEA16640-4DA1-4A0B-AB24-4570D7EDC675}"/>
              </a:ext>
            </a:extLst>
          </p:cNvPr>
          <p:cNvSpPr/>
          <p:nvPr/>
        </p:nvSpPr>
        <p:spPr>
          <a:xfrm>
            <a:off x="4097067" y="5983964"/>
            <a:ext cx="3632937" cy="523084"/>
          </a:xfrm>
          <a:prstGeom prst="rect">
            <a:avLst/>
          </a:prstGeom>
          <a:solidFill>
            <a:schemeClr val="tx1">
              <a:lumMod val="75000"/>
            </a:schemeClr>
          </a:solidFill>
          <a:ln>
            <a:solidFill>
              <a:schemeClr val="tx1"/>
            </a:solidFill>
            <a:prstDash val="dash"/>
          </a:ln>
        </p:spPr>
        <p:txBody>
          <a:bodyPr wrap="square">
            <a:spAutoFit/>
          </a:bodyPr>
          <a:lstStyle/>
          <a:p>
            <a:r>
              <a:rPr lang="de-DE" sz="1400" b="1" dirty="0" err="1">
                <a:solidFill>
                  <a:schemeClr val="bg1"/>
                </a:solidFill>
                <a:latin typeface="Courier New"/>
                <a:cs typeface="Courier New"/>
              </a:rPr>
              <a:t>ip</a:t>
            </a:r>
            <a:r>
              <a:rPr lang="de-DE" sz="1400" b="1" dirty="0">
                <a:solidFill>
                  <a:schemeClr val="bg1"/>
                </a:solidFill>
                <a:latin typeface="Courier New"/>
                <a:cs typeface="Courier New"/>
              </a:rPr>
              <a:t> route 10.24.1.0/24 10.240.0.3</a:t>
            </a:r>
          </a:p>
          <a:p>
            <a:r>
              <a:rPr lang="de-DE" sz="1400" b="1" dirty="0" err="1">
                <a:solidFill>
                  <a:schemeClr val="bg1"/>
                </a:solidFill>
                <a:latin typeface="Courier New"/>
                <a:cs typeface="Courier New"/>
              </a:rPr>
              <a:t>ip</a:t>
            </a:r>
            <a:r>
              <a:rPr lang="de-DE" sz="1400" b="1" dirty="0">
                <a:solidFill>
                  <a:schemeClr val="bg1"/>
                </a:solidFill>
                <a:latin typeface="Courier New"/>
                <a:cs typeface="Courier New"/>
              </a:rPr>
              <a:t> route 10.24.2.0/24 10.240.0.4  </a:t>
            </a:r>
          </a:p>
        </p:txBody>
      </p:sp>
      <p:grpSp>
        <p:nvGrpSpPr>
          <p:cNvPr id="6" name="Group 5">
            <a:extLst>
              <a:ext uri="{FF2B5EF4-FFF2-40B4-BE49-F238E27FC236}">
                <a16:creationId xmlns:a16="http://schemas.microsoft.com/office/drawing/2014/main" id="{6F448CBB-321F-46BF-AE89-04A9BCFD9BD5}"/>
              </a:ext>
            </a:extLst>
          </p:cNvPr>
          <p:cNvGrpSpPr/>
          <p:nvPr/>
        </p:nvGrpSpPr>
        <p:grpSpPr>
          <a:xfrm>
            <a:off x="2271831" y="2156812"/>
            <a:ext cx="6578916" cy="2448162"/>
            <a:chOff x="4077225" y="542312"/>
            <a:chExt cx="6580630" cy="2448800"/>
          </a:xfrm>
        </p:grpSpPr>
        <p:cxnSp>
          <p:nvCxnSpPr>
            <p:cNvPr id="7" name="Straight Connector 6">
              <a:extLst>
                <a:ext uri="{FF2B5EF4-FFF2-40B4-BE49-F238E27FC236}">
                  <a16:creationId xmlns:a16="http://schemas.microsoft.com/office/drawing/2014/main" id="{511423F3-9307-454A-AF13-E29B45D05F6A}"/>
                </a:ext>
              </a:extLst>
            </p:cNvPr>
            <p:cNvCxnSpPr>
              <a:cxnSpLocks/>
            </p:cNvCxnSpPr>
            <p:nvPr/>
          </p:nvCxnSpPr>
          <p:spPr>
            <a:xfrm flipV="1">
              <a:off x="4378237" y="2822974"/>
              <a:ext cx="0" cy="149997"/>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BC35C7A-B8B6-4F02-94D3-18EE1003B996}"/>
                </a:ext>
              </a:extLst>
            </p:cNvPr>
            <p:cNvCxnSpPr>
              <a:cxnSpLocks/>
            </p:cNvCxnSpPr>
            <p:nvPr/>
          </p:nvCxnSpPr>
          <p:spPr>
            <a:xfrm>
              <a:off x="9635101" y="2833168"/>
              <a:ext cx="1022754" cy="10286"/>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B95EDA4-0F6E-430A-82EC-148D8C689C60}"/>
                </a:ext>
              </a:extLst>
            </p:cNvPr>
            <p:cNvCxnSpPr>
              <a:cxnSpLocks/>
            </p:cNvCxnSpPr>
            <p:nvPr/>
          </p:nvCxnSpPr>
          <p:spPr>
            <a:xfrm>
              <a:off x="4077225" y="2822974"/>
              <a:ext cx="300478" cy="1"/>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A9E2643-C09A-4FDC-B5DE-01E7579E6C89}"/>
                </a:ext>
              </a:extLst>
            </p:cNvPr>
            <p:cNvCxnSpPr>
              <a:cxnSpLocks/>
            </p:cNvCxnSpPr>
            <p:nvPr/>
          </p:nvCxnSpPr>
          <p:spPr>
            <a:xfrm flipV="1">
              <a:off x="4077226" y="542313"/>
              <a:ext cx="0" cy="2295999"/>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8EC429-7FF0-4CF5-B0DF-F6C515E345EA}"/>
                </a:ext>
              </a:extLst>
            </p:cNvPr>
            <p:cNvCxnSpPr>
              <a:cxnSpLocks/>
            </p:cNvCxnSpPr>
            <p:nvPr/>
          </p:nvCxnSpPr>
          <p:spPr>
            <a:xfrm>
              <a:off x="4077225" y="542313"/>
              <a:ext cx="5547397" cy="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F875C2E-52B4-4B37-8C46-36A7F03BF737}"/>
                </a:ext>
              </a:extLst>
            </p:cNvPr>
            <p:cNvCxnSpPr>
              <a:cxnSpLocks/>
            </p:cNvCxnSpPr>
            <p:nvPr/>
          </p:nvCxnSpPr>
          <p:spPr>
            <a:xfrm flipV="1">
              <a:off x="9624622" y="542312"/>
              <a:ext cx="0" cy="2295999"/>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0D4947-3EB5-4986-AB3C-09511AE54A31}"/>
                </a:ext>
              </a:extLst>
            </p:cNvPr>
            <p:cNvCxnSpPr>
              <a:cxnSpLocks/>
            </p:cNvCxnSpPr>
            <p:nvPr/>
          </p:nvCxnSpPr>
          <p:spPr>
            <a:xfrm flipV="1">
              <a:off x="10623426" y="2841115"/>
              <a:ext cx="0" cy="149997"/>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42535C34-ED88-425D-B96B-875ABA20A625}"/>
              </a:ext>
            </a:extLst>
          </p:cNvPr>
          <p:cNvSpPr/>
          <p:nvPr/>
        </p:nvSpPr>
        <p:spPr>
          <a:xfrm>
            <a:off x="1520008" y="5431035"/>
            <a:ext cx="3883385" cy="369108"/>
          </a:xfrm>
          <a:prstGeom prst="rect">
            <a:avLst/>
          </a:prstGeom>
        </p:spPr>
        <p:txBody>
          <a:bodyPr wrap="none">
            <a:spAutoFit/>
          </a:bodyPr>
          <a:lstStyle/>
          <a:p>
            <a:r>
              <a:rPr lang="en-GB" sz="1799" dirty="0"/>
              <a:t>Kubernetes Node (a docker host)</a:t>
            </a:r>
          </a:p>
        </p:txBody>
      </p:sp>
      <p:sp>
        <p:nvSpPr>
          <p:cNvPr id="105" name="Rectangle 104">
            <a:extLst>
              <a:ext uri="{FF2B5EF4-FFF2-40B4-BE49-F238E27FC236}">
                <a16:creationId xmlns:a16="http://schemas.microsoft.com/office/drawing/2014/main" id="{6F6F3FAB-6FAE-43F2-A535-3558F98A0D26}"/>
              </a:ext>
            </a:extLst>
          </p:cNvPr>
          <p:cNvSpPr/>
          <p:nvPr/>
        </p:nvSpPr>
        <p:spPr>
          <a:xfrm>
            <a:off x="7087818" y="5454828"/>
            <a:ext cx="3883385" cy="369108"/>
          </a:xfrm>
          <a:prstGeom prst="rect">
            <a:avLst/>
          </a:prstGeom>
        </p:spPr>
        <p:txBody>
          <a:bodyPr wrap="none">
            <a:spAutoFit/>
          </a:bodyPr>
          <a:lstStyle/>
          <a:p>
            <a:r>
              <a:rPr lang="en-GB" sz="1799" dirty="0"/>
              <a:t>Kubernetes Node (a docker host)</a:t>
            </a:r>
          </a:p>
        </p:txBody>
      </p:sp>
    </p:spTree>
    <p:extLst>
      <p:ext uri="{BB962C8B-B14F-4D97-AF65-F5344CB8AC3E}">
        <p14:creationId xmlns:p14="http://schemas.microsoft.com/office/powerpoint/2010/main" val="179726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012E30-1466-4FDC-9AF7-E1BDA7C0FB71}"/>
              </a:ext>
            </a:extLst>
          </p:cNvPr>
          <p:cNvSpPr>
            <a:spLocks noGrp="1"/>
          </p:cNvSpPr>
          <p:nvPr>
            <p:ph type="title"/>
          </p:nvPr>
        </p:nvSpPr>
        <p:spPr/>
        <p:txBody>
          <a:bodyPr/>
          <a:lstStyle/>
          <a:p>
            <a:r>
              <a:rPr lang="en-GB" dirty="0"/>
              <a:t>Kubernetes Network Add-ons</a:t>
            </a:r>
          </a:p>
        </p:txBody>
      </p:sp>
      <p:sp>
        <p:nvSpPr>
          <p:cNvPr id="6" name="Content Placeholder 5">
            <a:extLst>
              <a:ext uri="{FF2B5EF4-FFF2-40B4-BE49-F238E27FC236}">
                <a16:creationId xmlns:a16="http://schemas.microsoft.com/office/drawing/2014/main" id="{C4620162-537C-4350-812F-7453865ED52E}"/>
              </a:ext>
            </a:extLst>
          </p:cNvPr>
          <p:cNvSpPr>
            <a:spLocks noGrp="1"/>
          </p:cNvSpPr>
          <p:nvPr>
            <p:ph sz="half" idx="1"/>
          </p:nvPr>
        </p:nvSpPr>
        <p:spPr/>
        <p:txBody>
          <a:bodyPr/>
          <a:lstStyle/>
          <a:p>
            <a:r>
              <a:rPr lang="en-GB" dirty="0"/>
              <a:t>Cilium</a:t>
            </a:r>
          </a:p>
          <a:p>
            <a:r>
              <a:rPr lang="en-GB" dirty="0" err="1"/>
              <a:t>Contiv</a:t>
            </a:r>
            <a:endParaRPr lang="en-GB" dirty="0"/>
          </a:p>
          <a:p>
            <a:r>
              <a:rPr lang="en-GB" dirty="0"/>
              <a:t>Contrail</a:t>
            </a:r>
          </a:p>
          <a:p>
            <a:r>
              <a:rPr lang="en-GB" dirty="0"/>
              <a:t>Flannel</a:t>
            </a:r>
          </a:p>
          <a:p>
            <a:r>
              <a:rPr lang="en-GB" dirty="0" err="1"/>
              <a:t>Nuage</a:t>
            </a:r>
            <a:r>
              <a:rPr lang="en-GB" dirty="0"/>
              <a:t> Networks VCS</a:t>
            </a:r>
          </a:p>
          <a:p>
            <a:r>
              <a:rPr lang="en-GB" dirty="0" err="1"/>
              <a:t>OpenVSwitch</a:t>
            </a:r>
            <a:endParaRPr lang="en-GB" dirty="0"/>
          </a:p>
          <a:p>
            <a:r>
              <a:rPr lang="en-GB" dirty="0"/>
              <a:t>Open Virtual Network (OVN)</a:t>
            </a:r>
          </a:p>
          <a:p>
            <a:r>
              <a:rPr lang="en-GB" dirty="0"/>
              <a:t>Project Calico</a:t>
            </a:r>
          </a:p>
          <a:p>
            <a:r>
              <a:rPr lang="en-GB" dirty="0"/>
              <a:t>Romana</a:t>
            </a:r>
          </a:p>
          <a:p>
            <a:r>
              <a:rPr lang="en-GB" dirty="0"/>
              <a:t>Weave	</a:t>
            </a:r>
          </a:p>
          <a:p>
            <a:endParaRPr lang="en-GB" dirty="0"/>
          </a:p>
        </p:txBody>
      </p:sp>
      <p:sp>
        <p:nvSpPr>
          <p:cNvPr id="2" name="Content Placeholder 1">
            <a:extLst>
              <a:ext uri="{FF2B5EF4-FFF2-40B4-BE49-F238E27FC236}">
                <a16:creationId xmlns:a16="http://schemas.microsoft.com/office/drawing/2014/main" id="{7E89AC5C-FAAB-4179-85EE-4CAEB1383EEB}"/>
              </a:ext>
            </a:extLst>
          </p:cNvPr>
          <p:cNvSpPr>
            <a:spLocks noGrp="1"/>
          </p:cNvSpPr>
          <p:nvPr>
            <p:ph sz="half" idx="2"/>
          </p:nvPr>
        </p:nvSpPr>
        <p:spPr/>
        <p:txBody>
          <a:bodyPr/>
          <a:lstStyle/>
          <a:p>
            <a:r>
              <a:rPr lang="en-GB" dirty="0"/>
              <a:t>While these networking add-ons help, there is already a killer SDN solution on the market…</a:t>
            </a:r>
          </a:p>
          <a:p>
            <a:endParaRPr lang="en-GB" dirty="0"/>
          </a:p>
          <a:p>
            <a:r>
              <a:rPr lang="en-GB" sz="3199" b="1" dirty="0"/>
              <a:t>NSX-T!</a:t>
            </a:r>
          </a:p>
          <a:p>
            <a:endParaRPr lang="en-GB" dirty="0"/>
          </a:p>
          <a:p>
            <a:r>
              <a:rPr lang="en-GB" dirty="0"/>
              <a:t>NSX-T 2.0 provides K8s network add-on</a:t>
            </a:r>
          </a:p>
          <a:p>
            <a:r>
              <a:rPr lang="en-GB" dirty="0"/>
              <a:t>Enables containers to get all the NSX benefits</a:t>
            </a:r>
          </a:p>
          <a:p>
            <a:pPr lvl="1"/>
            <a:r>
              <a:rPr lang="en-GB" dirty="0"/>
              <a:t>Overlay, micro-segmentation, monitoring</a:t>
            </a:r>
          </a:p>
          <a:p>
            <a:endParaRPr lang="en-GB" dirty="0"/>
          </a:p>
          <a:p>
            <a:r>
              <a:rPr lang="en-GB" dirty="0">
                <a:highlight>
                  <a:srgbClr val="FFFF00"/>
                </a:highlight>
              </a:rPr>
              <a:t>VMware PKS includes NSX-T</a:t>
            </a:r>
          </a:p>
          <a:p>
            <a:endParaRPr lang="en-GB" dirty="0"/>
          </a:p>
        </p:txBody>
      </p:sp>
    </p:spTree>
    <p:extLst>
      <p:ext uri="{BB962C8B-B14F-4D97-AF65-F5344CB8AC3E}">
        <p14:creationId xmlns:p14="http://schemas.microsoft.com/office/powerpoint/2010/main" val="38851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BBDEF7C-E5DC-084A-B6F7-88B2D04F2941}"/>
              </a:ext>
            </a:extLst>
          </p:cNvPr>
          <p:cNvPicPr>
            <a:picLocks noGrp="1" noChangeAspect="1"/>
          </p:cNvPicPr>
          <p:nvPr>
            <p:ph sz="quarter" idx="14"/>
          </p:nvPr>
        </p:nvPicPr>
        <p:blipFill>
          <a:blip r:embed="rId2"/>
          <a:stretch>
            <a:fillRect/>
          </a:stretch>
        </p:blipFill>
        <p:spPr>
          <a:xfrm>
            <a:off x="2957695" y="971903"/>
            <a:ext cx="6618560" cy="5200297"/>
          </a:xfrm>
        </p:spPr>
      </p:pic>
      <p:sp>
        <p:nvSpPr>
          <p:cNvPr id="3" name="Title 2">
            <a:extLst>
              <a:ext uri="{FF2B5EF4-FFF2-40B4-BE49-F238E27FC236}">
                <a16:creationId xmlns:a16="http://schemas.microsoft.com/office/drawing/2014/main" id="{E8903C96-9475-3345-8BB5-96811A25BC3D}"/>
              </a:ext>
            </a:extLst>
          </p:cNvPr>
          <p:cNvSpPr>
            <a:spLocks noGrp="1"/>
          </p:cNvSpPr>
          <p:nvPr>
            <p:ph type="title"/>
          </p:nvPr>
        </p:nvSpPr>
        <p:spPr/>
        <p:txBody>
          <a:bodyPr/>
          <a:lstStyle/>
          <a:p>
            <a:r>
              <a:rPr lang="en-US" dirty="0"/>
              <a:t>Scanning Images for Vulnerabilities</a:t>
            </a:r>
          </a:p>
        </p:txBody>
      </p:sp>
      <p:sp>
        <p:nvSpPr>
          <p:cNvPr id="4" name="Subtitle 3">
            <a:extLst>
              <a:ext uri="{FF2B5EF4-FFF2-40B4-BE49-F238E27FC236}">
                <a16:creationId xmlns:a16="http://schemas.microsoft.com/office/drawing/2014/main" id="{2F9DDAE0-6B7A-2345-B478-50C77C14E86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863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27403-FE00-B043-B520-E011AF9D9A6F}"/>
              </a:ext>
            </a:extLst>
          </p:cNvPr>
          <p:cNvSpPr>
            <a:spLocks noGrp="1"/>
          </p:cNvSpPr>
          <p:nvPr>
            <p:ph type="title"/>
          </p:nvPr>
        </p:nvSpPr>
        <p:spPr/>
        <p:txBody>
          <a:bodyPr/>
          <a:lstStyle/>
          <a:p>
            <a:r>
              <a:rPr lang="en-US" dirty="0"/>
              <a:t>Developer Workflow</a:t>
            </a:r>
          </a:p>
        </p:txBody>
      </p:sp>
      <p:sp>
        <p:nvSpPr>
          <p:cNvPr id="4" name="Subtitle 3">
            <a:extLst>
              <a:ext uri="{FF2B5EF4-FFF2-40B4-BE49-F238E27FC236}">
                <a16:creationId xmlns:a16="http://schemas.microsoft.com/office/drawing/2014/main" id="{D4244704-38C9-384F-9F4F-C731CB698A31}"/>
              </a:ext>
            </a:extLst>
          </p:cNvPr>
          <p:cNvSpPr>
            <a:spLocks noGrp="1"/>
          </p:cNvSpPr>
          <p:nvPr>
            <p:ph type="subTitle" idx="10"/>
          </p:nvPr>
        </p:nvSpPr>
        <p:spPr/>
        <p:txBody>
          <a:bodyPr/>
          <a:lstStyle/>
          <a:p>
            <a:r>
              <a:rPr lang="en-US" dirty="0"/>
              <a:t>Hands-on</a:t>
            </a:r>
          </a:p>
        </p:txBody>
      </p:sp>
      <p:sp>
        <p:nvSpPr>
          <p:cNvPr id="5" name="Rectangle 4">
            <a:extLst>
              <a:ext uri="{FF2B5EF4-FFF2-40B4-BE49-F238E27FC236}">
                <a16:creationId xmlns:a16="http://schemas.microsoft.com/office/drawing/2014/main" id="{292882B1-A9F1-2F42-AF51-AA4F5A6644A5}"/>
              </a:ext>
            </a:extLst>
          </p:cNvPr>
          <p:cNvSpPr/>
          <p:nvPr/>
        </p:nvSpPr>
        <p:spPr>
          <a:xfrm>
            <a:off x="6990811" y="1455808"/>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Harbor Registry</a:t>
            </a:r>
          </a:p>
        </p:txBody>
      </p:sp>
      <p:sp>
        <p:nvSpPr>
          <p:cNvPr id="6" name="Oval 5">
            <a:extLst>
              <a:ext uri="{FF2B5EF4-FFF2-40B4-BE49-F238E27FC236}">
                <a16:creationId xmlns:a16="http://schemas.microsoft.com/office/drawing/2014/main" id="{545CBEC4-9AA4-6C4C-8E1E-E0AC62F83CFE}"/>
              </a:ext>
            </a:extLst>
          </p:cNvPr>
          <p:cNvSpPr/>
          <p:nvPr/>
        </p:nvSpPr>
        <p:spPr>
          <a:xfrm>
            <a:off x="2488477" y="4506685"/>
            <a:ext cx="1371600" cy="114953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Developer</a:t>
            </a:r>
          </a:p>
        </p:txBody>
      </p:sp>
      <p:sp>
        <p:nvSpPr>
          <p:cNvPr id="8" name="Rectangle 7">
            <a:extLst>
              <a:ext uri="{FF2B5EF4-FFF2-40B4-BE49-F238E27FC236}">
                <a16:creationId xmlns:a16="http://schemas.microsoft.com/office/drawing/2014/main" id="{5B96314B-A720-B54C-ACA0-EE747E7B5CBE}"/>
              </a:ext>
            </a:extLst>
          </p:cNvPr>
          <p:cNvSpPr/>
          <p:nvPr/>
        </p:nvSpPr>
        <p:spPr>
          <a:xfrm>
            <a:off x="2429694" y="3153911"/>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err="1">
                <a:solidFill>
                  <a:schemeClr val="bg1"/>
                </a:solidFill>
              </a:rPr>
              <a:t>Git</a:t>
            </a:r>
            <a:r>
              <a:rPr lang="en-US" dirty="0">
                <a:solidFill>
                  <a:schemeClr val="bg1"/>
                </a:solidFill>
              </a:rPr>
              <a:t> Repository</a:t>
            </a:r>
          </a:p>
        </p:txBody>
      </p:sp>
      <p:sp>
        <p:nvSpPr>
          <p:cNvPr id="9" name="Rectangle 8">
            <a:extLst>
              <a:ext uri="{FF2B5EF4-FFF2-40B4-BE49-F238E27FC236}">
                <a16:creationId xmlns:a16="http://schemas.microsoft.com/office/drawing/2014/main" id="{F7EBC30F-0CA6-EF43-B23C-DD726FE0B69D}"/>
              </a:ext>
            </a:extLst>
          </p:cNvPr>
          <p:cNvSpPr/>
          <p:nvPr/>
        </p:nvSpPr>
        <p:spPr>
          <a:xfrm>
            <a:off x="4010300" y="1635701"/>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Jenkins or</a:t>
            </a:r>
          </a:p>
          <a:p>
            <a:pPr algn="ctr">
              <a:spcAft>
                <a:spcPts val="600"/>
              </a:spcAft>
            </a:pPr>
            <a:r>
              <a:rPr lang="en-US" dirty="0">
                <a:solidFill>
                  <a:schemeClr val="bg1"/>
                </a:solidFill>
              </a:rPr>
              <a:t>Concourse</a:t>
            </a:r>
          </a:p>
        </p:txBody>
      </p:sp>
      <p:sp>
        <p:nvSpPr>
          <p:cNvPr id="10" name="Internal Storage 9">
            <a:extLst>
              <a:ext uri="{FF2B5EF4-FFF2-40B4-BE49-F238E27FC236}">
                <a16:creationId xmlns:a16="http://schemas.microsoft.com/office/drawing/2014/main" id="{B563A4D7-EED1-0245-A346-DCE9AAB9B3FA}"/>
              </a:ext>
            </a:extLst>
          </p:cNvPr>
          <p:cNvSpPr/>
          <p:nvPr/>
        </p:nvSpPr>
        <p:spPr>
          <a:xfrm>
            <a:off x="6245138" y="4423183"/>
            <a:ext cx="3069772" cy="1272219"/>
          </a:xfrm>
          <a:prstGeom prst="flowChartInternalStorage">
            <a:avLst/>
          </a:prstGeom>
          <a:solidFill>
            <a:schemeClr val="bg1">
              <a:lumMod val="95000"/>
            </a:schemeClr>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Build App</a:t>
            </a:r>
          </a:p>
          <a:p>
            <a:pPr algn="ctr"/>
            <a:r>
              <a:rPr lang="en-US" dirty="0">
                <a:solidFill>
                  <a:schemeClr val="tx2"/>
                </a:solidFill>
              </a:rPr>
              <a:t>Build Container</a:t>
            </a:r>
          </a:p>
          <a:p>
            <a:pPr algn="ctr"/>
            <a:r>
              <a:rPr lang="en-US" dirty="0">
                <a:solidFill>
                  <a:schemeClr val="tx2"/>
                </a:solidFill>
              </a:rPr>
              <a:t>Test App in Container</a:t>
            </a:r>
          </a:p>
          <a:p>
            <a:pPr algn="ctr"/>
            <a:r>
              <a:rPr lang="en-US" dirty="0">
                <a:solidFill>
                  <a:schemeClr val="tx2"/>
                </a:solidFill>
              </a:rPr>
              <a:t>Push to Registry</a:t>
            </a:r>
          </a:p>
        </p:txBody>
      </p:sp>
      <p:cxnSp>
        <p:nvCxnSpPr>
          <p:cNvPr id="13" name="Straight Arrow Connector 12">
            <a:extLst>
              <a:ext uri="{FF2B5EF4-FFF2-40B4-BE49-F238E27FC236}">
                <a16:creationId xmlns:a16="http://schemas.microsoft.com/office/drawing/2014/main" id="{B6587331-74E3-D44A-BC08-6637C2E81314}"/>
              </a:ext>
            </a:extLst>
          </p:cNvPr>
          <p:cNvCxnSpPr>
            <a:stCxn id="6" idx="0"/>
            <a:endCxn id="8" idx="2"/>
          </p:cNvCxnSpPr>
          <p:nvPr/>
        </p:nvCxnSpPr>
        <p:spPr bwMode="gray">
          <a:xfrm flipV="1">
            <a:off x="3174277" y="3950746"/>
            <a:ext cx="0" cy="55593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5EEEC6-A792-F940-8D06-3EC3B72131CE}"/>
              </a:ext>
            </a:extLst>
          </p:cNvPr>
          <p:cNvCxnSpPr>
            <a:cxnSpLocks/>
            <a:stCxn id="8" idx="0"/>
            <a:endCxn id="9" idx="1"/>
          </p:cNvCxnSpPr>
          <p:nvPr/>
        </p:nvCxnSpPr>
        <p:spPr bwMode="gray">
          <a:xfrm flipV="1">
            <a:off x="3174277" y="2034119"/>
            <a:ext cx="836023" cy="111979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88B57C-71A8-9E4B-A6B4-203700E1C854}"/>
              </a:ext>
            </a:extLst>
          </p:cNvPr>
          <p:cNvCxnSpPr>
            <a:cxnSpLocks/>
            <a:stCxn id="9" idx="3"/>
            <a:endCxn id="10" idx="0"/>
          </p:cNvCxnSpPr>
          <p:nvPr/>
        </p:nvCxnSpPr>
        <p:spPr bwMode="gray">
          <a:xfrm>
            <a:off x="5499466" y="2034119"/>
            <a:ext cx="2280558" cy="23890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07CCEB-2A1E-2744-A47D-C1895AFE1789}"/>
              </a:ext>
            </a:extLst>
          </p:cNvPr>
          <p:cNvCxnSpPr>
            <a:cxnSpLocks/>
            <a:stCxn id="9" idx="3"/>
            <a:endCxn id="5" idx="1"/>
          </p:cNvCxnSpPr>
          <p:nvPr/>
        </p:nvCxnSpPr>
        <p:spPr bwMode="gray">
          <a:xfrm flipV="1">
            <a:off x="5499466" y="1854226"/>
            <a:ext cx="1491345" cy="17989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AC584C-407A-9143-ABA2-3188FAAEA897}"/>
              </a:ext>
            </a:extLst>
          </p:cNvPr>
          <p:cNvCxnSpPr>
            <a:cxnSpLocks/>
            <a:stCxn id="6" idx="6"/>
            <a:endCxn id="10" idx="1"/>
          </p:cNvCxnSpPr>
          <p:nvPr/>
        </p:nvCxnSpPr>
        <p:spPr bwMode="gray">
          <a:xfrm flipV="1">
            <a:off x="3860077" y="5059293"/>
            <a:ext cx="2385061" cy="2215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8EAAC7-B56C-FC41-81A7-C3C08C4BE25C}"/>
              </a:ext>
            </a:extLst>
          </p:cNvPr>
          <p:cNvSpPr txBox="1"/>
          <p:nvPr/>
        </p:nvSpPr>
        <p:spPr>
          <a:xfrm>
            <a:off x="2072097" y="4136382"/>
            <a:ext cx="832760" cy="184666"/>
          </a:xfrm>
          <a:prstGeom prst="rect">
            <a:avLst/>
          </a:prstGeom>
        </p:spPr>
        <p:txBody>
          <a:bodyPr wrap="square" lIns="0" tIns="0" rIns="0" bIns="0" rtlCol="0">
            <a:spAutoFit/>
          </a:bodyPr>
          <a:lstStyle/>
          <a:p>
            <a:pPr algn="l">
              <a:spcAft>
                <a:spcPts val="600"/>
              </a:spcAft>
            </a:pPr>
            <a:r>
              <a:rPr lang="en-US" sz="1200" dirty="0"/>
              <a:t>Push Code</a:t>
            </a:r>
          </a:p>
        </p:txBody>
      </p:sp>
      <p:sp>
        <p:nvSpPr>
          <p:cNvPr id="34" name="TextBox 33">
            <a:extLst>
              <a:ext uri="{FF2B5EF4-FFF2-40B4-BE49-F238E27FC236}">
                <a16:creationId xmlns:a16="http://schemas.microsoft.com/office/drawing/2014/main" id="{2D794000-8E55-D946-8259-7D5D30AB7F2B}"/>
              </a:ext>
            </a:extLst>
          </p:cNvPr>
          <p:cNvSpPr txBox="1"/>
          <p:nvPr/>
        </p:nvSpPr>
        <p:spPr>
          <a:xfrm>
            <a:off x="2649314" y="2428022"/>
            <a:ext cx="1020535" cy="184666"/>
          </a:xfrm>
          <a:prstGeom prst="rect">
            <a:avLst/>
          </a:prstGeom>
        </p:spPr>
        <p:txBody>
          <a:bodyPr wrap="square" lIns="0" tIns="0" rIns="0" bIns="0" rtlCol="0">
            <a:spAutoFit/>
          </a:bodyPr>
          <a:lstStyle/>
          <a:p>
            <a:pPr algn="l">
              <a:spcAft>
                <a:spcPts val="600"/>
              </a:spcAft>
            </a:pPr>
            <a:r>
              <a:rPr lang="en-US" sz="1200" dirty="0"/>
              <a:t>Trigger Build</a:t>
            </a:r>
          </a:p>
        </p:txBody>
      </p:sp>
      <p:sp>
        <p:nvSpPr>
          <p:cNvPr id="36" name="TextBox 35">
            <a:extLst>
              <a:ext uri="{FF2B5EF4-FFF2-40B4-BE49-F238E27FC236}">
                <a16:creationId xmlns:a16="http://schemas.microsoft.com/office/drawing/2014/main" id="{AFC94048-7B6B-CF47-B819-3DCDAA034360}"/>
              </a:ext>
            </a:extLst>
          </p:cNvPr>
          <p:cNvSpPr txBox="1"/>
          <p:nvPr/>
        </p:nvSpPr>
        <p:spPr>
          <a:xfrm>
            <a:off x="5793924" y="3235359"/>
            <a:ext cx="1534886" cy="184666"/>
          </a:xfrm>
          <a:prstGeom prst="rect">
            <a:avLst/>
          </a:prstGeom>
        </p:spPr>
        <p:txBody>
          <a:bodyPr wrap="square" lIns="0" tIns="0" rIns="0" bIns="0" rtlCol="0">
            <a:spAutoFit/>
          </a:bodyPr>
          <a:lstStyle/>
          <a:p>
            <a:pPr algn="l">
              <a:spcAft>
                <a:spcPts val="600"/>
              </a:spcAft>
            </a:pPr>
            <a:r>
              <a:rPr lang="en-US" sz="1200" dirty="0"/>
              <a:t>Build, Test</a:t>
            </a:r>
          </a:p>
        </p:txBody>
      </p:sp>
      <p:sp>
        <p:nvSpPr>
          <p:cNvPr id="37" name="TextBox 36">
            <a:extLst>
              <a:ext uri="{FF2B5EF4-FFF2-40B4-BE49-F238E27FC236}">
                <a16:creationId xmlns:a16="http://schemas.microsoft.com/office/drawing/2014/main" id="{0C903951-6E42-0A42-A971-BF94B65AB45C}"/>
              </a:ext>
            </a:extLst>
          </p:cNvPr>
          <p:cNvSpPr txBox="1"/>
          <p:nvPr/>
        </p:nvSpPr>
        <p:spPr>
          <a:xfrm>
            <a:off x="5839917" y="1455808"/>
            <a:ext cx="962569" cy="184666"/>
          </a:xfrm>
          <a:prstGeom prst="rect">
            <a:avLst/>
          </a:prstGeom>
        </p:spPr>
        <p:txBody>
          <a:bodyPr wrap="square" lIns="0" tIns="0" rIns="0" bIns="0" rtlCol="0">
            <a:spAutoFit/>
          </a:bodyPr>
          <a:lstStyle/>
          <a:p>
            <a:pPr algn="l">
              <a:spcAft>
                <a:spcPts val="600"/>
              </a:spcAft>
            </a:pPr>
            <a:r>
              <a:rPr lang="en-US" sz="1200" dirty="0"/>
              <a:t>Archive</a:t>
            </a:r>
          </a:p>
        </p:txBody>
      </p:sp>
      <p:sp>
        <p:nvSpPr>
          <p:cNvPr id="39" name="TextBox 38">
            <a:extLst>
              <a:ext uri="{FF2B5EF4-FFF2-40B4-BE49-F238E27FC236}">
                <a16:creationId xmlns:a16="http://schemas.microsoft.com/office/drawing/2014/main" id="{70561CB0-0C28-704B-A3B5-D2FB5347D728}"/>
              </a:ext>
            </a:extLst>
          </p:cNvPr>
          <p:cNvSpPr txBox="1"/>
          <p:nvPr/>
        </p:nvSpPr>
        <p:spPr>
          <a:xfrm>
            <a:off x="4245431" y="5081450"/>
            <a:ext cx="1789612" cy="184666"/>
          </a:xfrm>
          <a:prstGeom prst="rect">
            <a:avLst/>
          </a:prstGeom>
        </p:spPr>
        <p:txBody>
          <a:bodyPr wrap="square" lIns="0" tIns="0" rIns="0" bIns="0" rtlCol="0">
            <a:spAutoFit/>
          </a:bodyPr>
          <a:lstStyle/>
          <a:p>
            <a:pPr algn="l">
              <a:spcAft>
                <a:spcPts val="600"/>
              </a:spcAft>
            </a:pPr>
            <a:r>
              <a:rPr lang="en-US" sz="1200" dirty="0"/>
              <a:t>Watch for build errors</a:t>
            </a:r>
          </a:p>
        </p:txBody>
      </p:sp>
    </p:spTree>
    <p:extLst>
      <p:ext uri="{BB962C8B-B14F-4D97-AF65-F5344CB8AC3E}">
        <p14:creationId xmlns:p14="http://schemas.microsoft.com/office/powerpoint/2010/main" val="418790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27403-FE00-B043-B520-E011AF9D9A6F}"/>
              </a:ext>
            </a:extLst>
          </p:cNvPr>
          <p:cNvSpPr>
            <a:spLocks noGrp="1"/>
          </p:cNvSpPr>
          <p:nvPr>
            <p:ph type="title"/>
          </p:nvPr>
        </p:nvSpPr>
        <p:spPr/>
        <p:txBody>
          <a:bodyPr/>
          <a:lstStyle/>
          <a:p>
            <a:r>
              <a:rPr lang="en-US" dirty="0"/>
              <a:t>Continuous Deployment</a:t>
            </a:r>
          </a:p>
        </p:txBody>
      </p:sp>
      <p:sp>
        <p:nvSpPr>
          <p:cNvPr id="4" name="Subtitle 3">
            <a:extLst>
              <a:ext uri="{FF2B5EF4-FFF2-40B4-BE49-F238E27FC236}">
                <a16:creationId xmlns:a16="http://schemas.microsoft.com/office/drawing/2014/main" id="{D4244704-38C9-384F-9F4F-C731CB698A31}"/>
              </a:ext>
            </a:extLst>
          </p:cNvPr>
          <p:cNvSpPr>
            <a:spLocks noGrp="1"/>
          </p:cNvSpPr>
          <p:nvPr>
            <p:ph type="subTitle" idx="10"/>
          </p:nvPr>
        </p:nvSpPr>
        <p:spPr/>
        <p:txBody>
          <a:bodyPr/>
          <a:lstStyle/>
          <a:p>
            <a:r>
              <a:rPr lang="en-US" dirty="0"/>
              <a:t>Hands-on</a:t>
            </a:r>
          </a:p>
        </p:txBody>
      </p:sp>
      <p:sp>
        <p:nvSpPr>
          <p:cNvPr id="5" name="Rectangle 4">
            <a:extLst>
              <a:ext uri="{FF2B5EF4-FFF2-40B4-BE49-F238E27FC236}">
                <a16:creationId xmlns:a16="http://schemas.microsoft.com/office/drawing/2014/main" id="{292882B1-A9F1-2F42-AF51-AA4F5A6644A5}"/>
              </a:ext>
            </a:extLst>
          </p:cNvPr>
          <p:cNvSpPr/>
          <p:nvPr/>
        </p:nvSpPr>
        <p:spPr>
          <a:xfrm>
            <a:off x="3370215" y="3153911"/>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Harbor Registry</a:t>
            </a:r>
          </a:p>
        </p:txBody>
      </p:sp>
      <p:sp>
        <p:nvSpPr>
          <p:cNvPr id="6" name="Oval 5">
            <a:extLst>
              <a:ext uri="{FF2B5EF4-FFF2-40B4-BE49-F238E27FC236}">
                <a16:creationId xmlns:a16="http://schemas.microsoft.com/office/drawing/2014/main" id="{545CBEC4-9AA4-6C4C-8E1E-E0AC62F83CFE}"/>
              </a:ext>
            </a:extLst>
          </p:cNvPr>
          <p:cNvSpPr/>
          <p:nvPr/>
        </p:nvSpPr>
        <p:spPr>
          <a:xfrm>
            <a:off x="437606" y="4506685"/>
            <a:ext cx="1371600" cy="114953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Developer</a:t>
            </a:r>
          </a:p>
        </p:txBody>
      </p:sp>
      <p:sp>
        <p:nvSpPr>
          <p:cNvPr id="7" name="Oval 6">
            <a:extLst>
              <a:ext uri="{FF2B5EF4-FFF2-40B4-BE49-F238E27FC236}">
                <a16:creationId xmlns:a16="http://schemas.microsoft.com/office/drawing/2014/main" id="{BD4BA78A-0AF1-384D-876C-B0F77458BAF3}"/>
              </a:ext>
            </a:extLst>
          </p:cNvPr>
          <p:cNvSpPr/>
          <p:nvPr/>
        </p:nvSpPr>
        <p:spPr>
          <a:xfrm>
            <a:off x="5168537" y="4506686"/>
            <a:ext cx="1371600" cy="114953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SRE or </a:t>
            </a:r>
          </a:p>
          <a:p>
            <a:pPr algn="ctr">
              <a:spcAft>
                <a:spcPts val="600"/>
              </a:spcAft>
            </a:pPr>
            <a:r>
              <a:rPr lang="en-US" sz="1200" dirty="0">
                <a:solidFill>
                  <a:schemeClr val="bg1"/>
                </a:solidFill>
              </a:rPr>
              <a:t>Operator</a:t>
            </a:r>
          </a:p>
        </p:txBody>
      </p:sp>
      <p:sp>
        <p:nvSpPr>
          <p:cNvPr id="8" name="Rectangle 7">
            <a:extLst>
              <a:ext uri="{FF2B5EF4-FFF2-40B4-BE49-F238E27FC236}">
                <a16:creationId xmlns:a16="http://schemas.microsoft.com/office/drawing/2014/main" id="{5B96314B-A720-B54C-ACA0-EE747E7B5CBE}"/>
              </a:ext>
            </a:extLst>
          </p:cNvPr>
          <p:cNvSpPr/>
          <p:nvPr/>
        </p:nvSpPr>
        <p:spPr>
          <a:xfrm>
            <a:off x="378823" y="3153911"/>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err="1">
                <a:solidFill>
                  <a:schemeClr val="bg1"/>
                </a:solidFill>
              </a:rPr>
              <a:t>Git</a:t>
            </a:r>
            <a:r>
              <a:rPr lang="en-US" dirty="0">
                <a:solidFill>
                  <a:schemeClr val="bg1"/>
                </a:solidFill>
              </a:rPr>
              <a:t> Repository</a:t>
            </a:r>
          </a:p>
        </p:txBody>
      </p:sp>
      <p:sp>
        <p:nvSpPr>
          <p:cNvPr id="9" name="Rectangle 8">
            <a:extLst>
              <a:ext uri="{FF2B5EF4-FFF2-40B4-BE49-F238E27FC236}">
                <a16:creationId xmlns:a16="http://schemas.microsoft.com/office/drawing/2014/main" id="{F7EBC30F-0CA6-EF43-B23C-DD726FE0B69D}"/>
              </a:ext>
            </a:extLst>
          </p:cNvPr>
          <p:cNvSpPr/>
          <p:nvPr/>
        </p:nvSpPr>
        <p:spPr>
          <a:xfrm>
            <a:off x="1881049" y="1447064"/>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Jenkins or</a:t>
            </a:r>
          </a:p>
          <a:p>
            <a:pPr algn="ctr">
              <a:spcAft>
                <a:spcPts val="600"/>
              </a:spcAft>
            </a:pPr>
            <a:r>
              <a:rPr lang="en-US" dirty="0">
                <a:solidFill>
                  <a:schemeClr val="bg1"/>
                </a:solidFill>
              </a:rPr>
              <a:t>Concourse</a:t>
            </a:r>
          </a:p>
        </p:txBody>
      </p:sp>
      <p:sp>
        <p:nvSpPr>
          <p:cNvPr id="10" name="Internal Storage 9">
            <a:extLst>
              <a:ext uri="{FF2B5EF4-FFF2-40B4-BE49-F238E27FC236}">
                <a16:creationId xmlns:a16="http://schemas.microsoft.com/office/drawing/2014/main" id="{B563A4D7-EED1-0245-A346-DCE9AAB9B3FA}"/>
              </a:ext>
            </a:extLst>
          </p:cNvPr>
          <p:cNvSpPr/>
          <p:nvPr/>
        </p:nvSpPr>
        <p:spPr>
          <a:xfrm>
            <a:off x="4114798" y="1248136"/>
            <a:ext cx="3069772" cy="1272219"/>
          </a:xfrm>
          <a:prstGeom prst="flowChartInternalStorage">
            <a:avLst/>
          </a:prstGeom>
          <a:solidFill>
            <a:schemeClr val="bg1">
              <a:lumMod val="95000"/>
            </a:schemeClr>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Build App</a:t>
            </a:r>
          </a:p>
          <a:p>
            <a:pPr algn="ctr"/>
            <a:r>
              <a:rPr lang="en-US" dirty="0">
                <a:solidFill>
                  <a:schemeClr val="tx2"/>
                </a:solidFill>
              </a:rPr>
              <a:t>Build Container</a:t>
            </a:r>
          </a:p>
          <a:p>
            <a:pPr algn="ctr"/>
            <a:r>
              <a:rPr lang="en-US" dirty="0">
                <a:solidFill>
                  <a:schemeClr val="tx2"/>
                </a:solidFill>
              </a:rPr>
              <a:t>Test App in Container</a:t>
            </a:r>
          </a:p>
          <a:p>
            <a:pPr algn="ctr"/>
            <a:r>
              <a:rPr lang="en-US" dirty="0">
                <a:solidFill>
                  <a:schemeClr val="tx2"/>
                </a:solidFill>
              </a:rPr>
              <a:t>Push to Registry</a:t>
            </a:r>
          </a:p>
        </p:txBody>
      </p:sp>
      <p:sp>
        <p:nvSpPr>
          <p:cNvPr id="11" name="Rectangle 10">
            <a:extLst>
              <a:ext uri="{FF2B5EF4-FFF2-40B4-BE49-F238E27FC236}">
                <a16:creationId xmlns:a16="http://schemas.microsoft.com/office/drawing/2014/main" id="{7B9525EA-C32E-994C-B0AF-AD047907EBE8}"/>
              </a:ext>
            </a:extLst>
          </p:cNvPr>
          <p:cNvSpPr/>
          <p:nvPr/>
        </p:nvSpPr>
        <p:spPr>
          <a:xfrm>
            <a:off x="8865323" y="1445550"/>
            <a:ext cx="1489166" cy="7968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Harbor Registry</a:t>
            </a:r>
          </a:p>
        </p:txBody>
      </p:sp>
    </p:spTree>
    <p:extLst>
      <p:ext uri="{BB962C8B-B14F-4D97-AF65-F5344CB8AC3E}">
        <p14:creationId xmlns:p14="http://schemas.microsoft.com/office/powerpoint/2010/main" val="33353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146592-D773-2147-95F7-AA1633A70C7B}"/>
              </a:ext>
            </a:extLst>
          </p:cNvPr>
          <p:cNvSpPr>
            <a:spLocks noGrp="1"/>
          </p:cNvSpPr>
          <p:nvPr>
            <p:ph sz="quarter" idx="14"/>
          </p:nvPr>
        </p:nvSpPr>
        <p:spPr/>
        <p:txBody>
          <a:bodyPr/>
          <a:lstStyle/>
          <a:p>
            <a:r>
              <a:rPr lang="en-US" dirty="0"/>
              <a:t>Deploy Jenkins to your local dev box</a:t>
            </a:r>
          </a:p>
          <a:p>
            <a:pPr lvl="1"/>
            <a:r>
              <a:rPr lang="en-US" dirty="0">
                <a:hlinkClick r:id="rId2"/>
              </a:rPr>
              <a:t>https://github.com/tompscanlan/vmware-container-workshop/tree/master/15-run-jenkins</a:t>
            </a:r>
            <a:endParaRPr lang="en-US" dirty="0"/>
          </a:p>
          <a:p>
            <a:pPr lvl="1"/>
            <a:endParaRPr lang="en-US" dirty="0"/>
          </a:p>
        </p:txBody>
      </p:sp>
      <p:sp>
        <p:nvSpPr>
          <p:cNvPr id="3" name="Title 2">
            <a:extLst>
              <a:ext uri="{FF2B5EF4-FFF2-40B4-BE49-F238E27FC236}">
                <a16:creationId xmlns:a16="http://schemas.microsoft.com/office/drawing/2014/main" id="{F7427403-FE00-B043-B520-E011AF9D9A6F}"/>
              </a:ext>
            </a:extLst>
          </p:cNvPr>
          <p:cNvSpPr>
            <a:spLocks noGrp="1"/>
          </p:cNvSpPr>
          <p:nvPr>
            <p:ph type="title"/>
          </p:nvPr>
        </p:nvSpPr>
        <p:spPr/>
        <p:txBody>
          <a:bodyPr/>
          <a:lstStyle/>
          <a:p>
            <a:r>
              <a:rPr lang="en-US" dirty="0"/>
              <a:t>Continuous Integration and Continuous Deployment</a:t>
            </a:r>
          </a:p>
        </p:txBody>
      </p:sp>
      <p:sp>
        <p:nvSpPr>
          <p:cNvPr id="4" name="Subtitle 3">
            <a:extLst>
              <a:ext uri="{FF2B5EF4-FFF2-40B4-BE49-F238E27FC236}">
                <a16:creationId xmlns:a16="http://schemas.microsoft.com/office/drawing/2014/main" id="{D4244704-38C9-384F-9F4F-C731CB698A31}"/>
              </a:ext>
            </a:extLst>
          </p:cNvPr>
          <p:cNvSpPr>
            <a:spLocks noGrp="1"/>
          </p:cNvSpPr>
          <p:nvPr>
            <p:ph type="subTitle" idx="10"/>
          </p:nvPr>
        </p:nvSpPr>
        <p:spPr/>
        <p:txBody>
          <a:bodyPr/>
          <a:lstStyle/>
          <a:p>
            <a:r>
              <a:rPr lang="en-US" dirty="0"/>
              <a:t>Hands-on</a:t>
            </a:r>
          </a:p>
        </p:txBody>
      </p:sp>
    </p:spTree>
    <p:extLst>
      <p:ext uri="{BB962C8B-B14F-4D97-AF65-F5344CB8AC3E}">
        <p14:creationId xmlns:p14="http://schemas.microsoft.com/office/powerpoint/2010/main" val="27185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Phases of Container Adoption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3853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0AEE2-D5D3-9F45-AE84-F0D876EEF1C2}"/>
              </a:ext>
            </a:extLst>
          </p:cNvPr>
          <p:cNvSpPr>
            <a:spLocks noGrp="1"/>
          </p:cNvSpPr>
          <p:nvPr>
            <p:ph sz="quarter" idx="14"/>
          </p:nvPr>
        </p:nvSpPr>
        <p:spPr/>
        <p:txBody>
          <a:bodyPr/>
          <a:lstStyle/>
          <a:p>
            <a:r>
              <a:rPr lang="en-US" dirty="0"/>
              <a:t>Convert existing Apps or App Components into containers</a:t>
            </a:r>
          </a:p>
          <a:p>
            <a:r>
              <a:rPr lang="en-US" dirty="0"/>
              <a:t>Significant operational benefits can often be gained by containerizing:</a:t>
            </a:r>
          </a:p>
          <a:p>
            <a:pPr marL="800100" lvl="1" indent="-342900"/>
            <a:r>
              <a:rPr lang="en-US" dirty="0"/>
              <a:t>Ease of upgrading (better portability as apps move from dev to test to prod)</a:t>
            </a:r>
          </a:p>
          <a:p>
            <a:pPr marL="800100" lvl="1" indent="-342900"/>
            <a:r>
              <a:rPr lang="en-US" dirty="0"/>
              <a:t>Simplified patch management/compliance (easily rebuild images using </a:t>
            </a:r>
            <a:r>
              <a:rPr lang="en-US" dirty="0" err="1"/>
              <a:t>dockerfiles</a:t>
            </a:r>
            <a:r>
              <a:rPr lang="en-US" dirty="0"/>
              <a:t>, clear traceability with immutable images)</a:t>
            </a:r>
          </a:p>
          <a:p>
            <a:pPr marL="800100" lvl="1" indent="-342900"/>
            <a:r>
              <a:rPr lang="en-US" dirty="0"/>
              <a:t>Simplified CI/CD integration</a:t>
            </a:r>
          </a:p>
          <a:p>
            <a:pPr marL="800100" lvl="1" indent="-342900"/>
            <a:r>
              <a:rPr lang="en-US" dirty="0"/>
              <a:t>Use of container workflows</a:t>
            </a:r>
          </a:p>
          <a:p>
            <a:r>
              <a:rPr lang="en-US" dirty="0"/>
              <a:t>Application repackaging does not aim to change the application architecture. No new application platform or framework needed</a:t>
            </a:r>
          </a:p>
          <a:p>
            <a:r>
              <a:rPr lang="en-US" dirty="0"/>
              <a:t>Moving service dependencies to containers enables smaller footprint applications</a:t>
            </a:r>
          </a:p>
        </p:txBody>
      </p:sp>
      <p:sp>
        <p:nvSpPr>
          <p:cNvPr id="3" name="Title 2">
            <a:extLst>
              <a:ext uri="{FF2B5EF4-FFF2-40B4-BE49-F238E27FC236}">
                <a16:creationId xmlns:a16="http://schemas.microsoft.com/office/drawing/2014/main" id="{292F8EF9-0D62-3D49-B270-610FF0438CD5}"/>
              </a:ext>
            </a:extLst>
          </p:cNvPr>
          <p:cNvSpPr>
            <a:spLocks noGrp="1"/>
          </p:cNvSpPr>
          <p:nvPr>
            <p:ph type="title"/>
          </p:nvPr>
        </p:nvSpPr>
        <p:spPr/>
        <p:txBody>
          <a:bodyPr/>
          <a:lstStyle/>
          <a:p>
            <a:r>
              <a:rPr lang="en-US" dirty="0"/>
              <a:t>Repackaging</a:t>
            </a:r>
            <a:r>
              <a:rPr lang="en-US" baseline="0" dirty="0"/>
              <a:t> Existing Applications</a:t>
            </a:r>
            <a:endParaRPr lang="en-US" dirty="0"/>
          </a:p>
        </p:txBody>
      </p:sp>
      <p:sp>
        <p:nvSpPr>
          <p:cNvPr id="4" name="Subtitle 3">
            <a:extLst>
              <a:ext uri="{FF2B5EF4-FFF2-40B4-BE49-F238E27FC236}">
                <a16:creationId xmlns:a16="http://schemas.microsoft.com/office/drawing/2014/main" id="{CD7E2772-8F51-EC4F-9CAC-4C2736DD64FA}"/>
              </a:ext>
            </a:extLst>
          </p:cNvPr>
          <p:cNvSpPr>
            <a:spLocks noGrp="1"/>
          </p:cNvSpPr>
          <p:nvPr>
            <p:ph type="subTitle" idx="10"/>
          </p:nvPr>
        </p:nvSpPr>
        <p:spPr/>
        <p:txBody>
          <a:bodyPr/>
          <a:lstStyle/>
          <a:p>
            <a:r>
              <a:rPr lang="en-US" dirty="0"/>
              <a:t>The simplest and fastest way to achieve operational efficiency with containers</a:t>
            </a:r>
          </a:p>
        </p:txBody>
      </p:sp>
    </p:spTree>
    <p:extLst>
      <p:ext uri="{BB962C8B-B14F-4D97-AF65-F5344CB8AC3E}">
        <p14:creationId xmlns:p14="http://schemas.microsoft.com/office/powerpoint/2010/main" val="4651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9EC3D-D26A-714F-AB57-3AD4F42B0290}"/>
              </a:ext>
            </a:extLst>
          </p:cNvPr>
          <p:cNvSpPr>
            <a:spLocks noGrp="1"/>
          </p:cNvSpPr>
          <p:nvPr>
            <p:ph sz="quarter" idx="14"/>
          </p:nvPr>
        </p:nvSpPr>
        <p:spPr/>
        <p:txBody>
          <a:bodyPr/>
          <a:lstStyle/>
          <a:p>
            <a:r>
              <a:rPr lang="en-US" dirty="0"/>
              <a:t>This is taking a containerized application and leveraging an orchestrator to manage the lifecycle of that application</a:t>
            </a:r>
          </a:p>
          <a:p>
            <a:r>
              <a:rPr lang="en-US" dirty="0"/>
              <a:t>Take an existing application:</a:t>
            </a:r>
          </a:p>
          <a:p>
            <a:pPr lvl="1"/>
            <a:r>
              <a:rPr lang="en-US" dirty="0"/>
              <a:t>containerize it</a:t>
            </a:r>
          </a:p>
          <a:p>
            <a:pPr lvl="1"/>
            <a:r>
              <a:rPr lang="en-US" dirty="0"/>
              <a:t>move it to a new container framework like </a:t>
            </a:r>
            <a:r>
              <a:rPr lang="en-US" dirty="0">
                <a:hlinkClick r:id="rId3"/>
              </a:rPr>
              <a:t>Kubernetes</a:t>
            </a:r>
            <a:endParaRPr lang="en-US" dirty="0"/>
          </a:p>
          <a:p>
            <a:r>
              <a:rPr lang="en-US" dirty="0" err="1"/>
              <a:t>Replatforming</a:t>
            </a:r>
            <a:r>
              <a:rPr lang="en-US" dirty="0"/>
              <a:t> can provide consolidation benefits allowing you to modernize traditional applications and run them on the same container framework as true cloud-native applications</a:t>
            </a:r>
          </a:p>
        </p:txBody>
      </p:sp>
      <p:sp>
        <p:nvSpPr>
          <p:cNvPr id="3" name="Title 2">
            <a:extLst>
              <a:ext uri="{FF2B5EF4-FFF2-40B4-BE49-F238E27FC236}">
                <a16:creationId xmlns:a16="http://schemas.microsoft.com/office/drawing/2014/main" id="{4B89ABB5-21DC-B942-B6BA-EC06206688CF}"/>
              </a:ext>
            </a:extLst>
          </p:cNvPr>
          <p:cNvSpPr>
            <a:spLocks noGrp="1"/>
          </p:cNvSpPr>
          <p:nvPr>
            <p:ph type="title"/>
          </p:nvPr>
        </p:nvSpPr>
        <p:spPr/>
        <p:txBody>
          <a:bodyPr/>
          <a:lstStyle/>
          <a:p>
            <a:r>
              <a:rPr lang="en-US" dirty="0" err="1"/>
              <a:t>Replatforming</a:t>
            </a:r>
            <a:endParaRPr lang="en-US" dirty="0"/>
          </a:p>
        </p:txBody>
      </p:sp>
      <p:sp>
        <p:nvSpPr>
          <p:cNvPr id="4" name="Subtitle 3">
            <a:extLst>
              <a:ext uri="{FF2B5EF4-FFF2-40B4-BE49-F238E27FC236}">
                <a16:creationId xmlns:a16="http://schemas.microsoft.com/office/drawing/2014/main" id="{36DFA5CE-F89E-D941-A22F-5D78825CAE60}"/>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3171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0353D-319F-A646-B238-BA06BD8C7825}"/>
              </a:ext>
            </a:extLst>
          </p:cNvPr>
          <p:cNvSpPr>
            <a:spLocks noGrp="1"/>
          </p:cNvSpPr>
          <p:nvPr>
            <p:ph sz="quarter" idx="14"/>
          </p:nvPr>
        </p:nvSpPr>
        <p:spPr/>
        <p:txBody>
          <a:bodyPr/>
          <a:lstStyle/>
          <a:p>
            <a:r>
              <a:rPr lang="en-US" dirty="0"/>
              <a:t>Involves re-architecting all or parts of a monolithic application</a:t>
            </a:r>
          </a:p>
          <a:p>
            <a:pPr lvl="1"/>
            <a:r>
              <a:rPr lang="en-US" dirty="0"/>
              <a:t>Embrace 12 factor pattern</a:t>
            </a:r>
          </a:p>
          <a:p>
            <a:pPr lvl="1"/>
            <a:r>
              <a:rPr lang="en-US" dirty="0"/>
              <a:t>Produce distributed, </a:t>
            </a:r>
            <a:r>
              <a:rPr lang="en-US" dirty="0" err="1"/>
              <a:t>microservices</a:t>
            </a:r>
            <a:r>
              <a:rPr lang="en-US" dirty="0"/>
              <a:t>-based, stateless apps that interact</a:t>
            </a:r>
          </a:p>
          <a:p>
            <a:r>
              <a:rPr lang="en-US" dirty="0"/>
              <a:t>Refactoring large monoliths provides benefits such as better scalability and availability, but often can be quite resource intensive.</a:t>
            </a:r>
          </a:p>
          <a:p>
            <a:r>
              <a:rPr lang="en-US" dirty="0"/>
              <a:t>Usual pattern is to incrementally refactor monolithic apps into </a:t>
            </a:r>
            <a:r>
              <a:rPr lang="en-US" dirty="0" err="1"/>
              <a:t>microservices</a:t>
            </a:r>
            <a:endParaRPr lang="en-US" dirty="0"/>
          </a:p>
          <a:p>
            <a:pPr lvl="1"/>
            <a:r>
              <a:rPr lang="en-US" dirty="0"/>
              <a:t>new functionality is exclusively </a:t>
            </a:r>
            <a:r>
              <a:rPr lang="en-US" dirty="0" err="1"/>
              <a:t>microservices</a:t>
            </a:r>
            <a:endParaRPr lang="en-US" dirty="0"/>
          </a:p>
          <a:p>
            <a:pPr lvl="1"/>
            <a:r>
              <a:rPr lang="en-US" dirty="0"/>
              <a:t>converting existing modules into </a:t>
            </a:r>
            <a:r>
              <a:rPr lang="en-US" dirty="0" err="1"/>
              <a:t>microservices</a:t>
            </a:r>
            <a:r>
              <a:rPr lang="en-US" dirty="0"/>
              <a:t> over time</a:t>
            </a:r>
          </a:p>
        </p:txBody>
      </p:sp>
      <p:sp>
        <p:nvSpPr>
          <p:cNvPr id="3" name="Title 2">
            <a:extLst>
              <a:ext uri="{FF2B5EF4-FFF2-40B4-BE49-F238E27FC236}">
                <a16:creationId xmlns:a16="http://schemas.microsoft.com/office/drawing/2014/main" id="{AC52DE9B-AC18-DB4D-B793-7106563F11B1}"/>
              </a:ext>
            </a:extLst>
          </p:cNvPr>
          <p:cNvSpPr>
            <a:spLocks noGrp="1"/>
          </p:cNvSpPr>
          <p:nvPr>
            <p:ph type="title"/>
          </p:nvPr>
        </p:nvSpPr>
        <p:spPr/>
        <p:txBody>
          <a:bodyPr/>
          <a:lstStyle/>
          <a:p>
            <a:r>
              <a:rPr lang="en-US" dirty="0"/>
              <a:t>Application Refactoring</a:t>
            </a:r>
          </a:p>
        </p:txBody>
      </p:sp>
      <p:sp>
        <p:nvSpPr>
          <p:cNvPr id="4" name="Subtitle 3">
            <a:extLst>
              <a:ext uri="{FF2B5EF4-FFF2-40B4-BE49-F238E27FC236}">
                <a16:creationId xmlns:a16="http://schemas.microsoft.com/office/drawing/2014/main" id="{ED84418D-9D82-EB4D-B667-B8AB28654DA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996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Docker Endpoint</a:t>
            </a:r>
          </a:p>
        </p:txBody>
      </p:sp>
      <p:sp>
        <p:nvSpPr>
          <p:cNvPr id="4" name="Subtitle 3"/>
          <p:cNvSpPr>
            <a:spLocks noGrp="1"/>
          </p:cNvSpPr>
          <p:nvPr>
            <p:ph type="subTitle" idx="10"/>
          </p:nvPr>
        </p:nvSpPr>
        <p:spPr/>
        <p:txBody>
          <a:bodyPr/>
          <a:lstStyle/>
          <a:p>
            <a:r>
              <a:rPr lang="en-US" dirty="0"/>
              <a:t>We don’t really care how!</a:t>
            </a:r>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395113" y="1817218"/>
            <a:ext cx="4519266" cy="45720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3200" dirty="0">
                <a:solidFill>
                  <a:schemeClr val="accent1"/>
                </a:solidFill>
              </a:rPr>
              <a:t>For Exploring:</a:t>
            </a:r>
          </a:p>
          <a:p>
            <a:pPr marL="260673" indent="-260673">
              <a:spcBef>
                <a:spcPts val="288"/>
              </a:spcBef>
              <a:buClr>
                <a:srgbClr val="333333"/>
              </a:buClr>
            </a:pPr>
            <a:r>
              <a:rPr lang="en-US" sz="1800" dirty="0">
                <a:solidFill>
                  <a:schemeClr val="accent1"/>
                </a:solidFill>
                <a:hlinkClick r:id="rId2"/>
              </a:rPr>
              <a:t>https://labs.play-with-docker.com/</a:t>
            </a:r>
            <a:endParaRPr lang="en-US" sz="1800" dirty="0">
              <a:solidFill>
                <a:schemeClr val="accent1"/>
              </a:solidFill>
            </a:endParaRPr>
          </a:p>
          <a:p>
            <a:pPr marL="260673" indent="-260673">
              <a:spcBef>
                <a:spcPts val="288"/>
              </a:spcBef>
              <a:buClr>
                <a:srgbClr val="333333"/>
              </a:buClr>
            </a:pPr>
            <a:r>
              <a:rPr lang="en-US" sz="1800" dirty="0">
                <a:solidFill>
                  <a:schemeClr val="accent1"/>
                </a:solidFill>
              </a:rPr>
              <a:t>https://labs.play-with-k8s.com/</a:t>
            </a:r>
          </a:p>
          <a:p>
            <a:pPr marL="260673" indent="-260673">
              <a:spcBef>
                <a:spcPts val="288"/>
              </a:spcBef>
              <a:buClr>
                <a:srgbClr val="333333"/>
              </a:buClr>
            </a:pPr>
            <a:endParaRPr lang="en-US" sz="3200" dirty="0">
              <a:solidFill>
                <a:schemeClr val="accent1"/>
              </a:solidFill>
            </a:endParaRPr>
          </a:p>
          <a:p>
            <a:pPr marL="260673" indent="-260673">
              <a:spcBef>
                <a:spcPts val="288"/>
              </a:spcBef>
              <a:buClr>
                <a:srgbClr val="333333"/>
              </a:buClr>
            </a:pPr>
            <a:r>
              <a:rPr lang="en-US" sz="3200" dirty="0">
                <a:solidFill>
                  <a:schemeClr val="accent1"/>
                </a:solidFill>
              </a:rPr>
              <a:t>For Development:</a:t>
            </a:r>
            <a:endParaRPr lang="en-US" sz="1600" dirty="0">
              <a:latin typeface="Courier" pitchFamily="2" charset="0"/>
            </a:endParaRPr>
          </a:p>
          <a:p>
            <a:pPr marL="260673" indent="-260673">
              <a:spcBef>
                <a:spcPts val="288"/>
              </a:spcBef>
              <a:buClr>
                <a:srgbClr val="333333"/>
              </a:buClr>
            </a:pPr>
            <a:r>
              <a:rPr lang="en-US" sz="1600" dirty="0">
                <a:latin typeface="Courier" pitchFamily="2" charset="0"/>
              </a:rPr>
              <a:t>apt-get install …</a:t>
            </a:r>
          </a:p>
          <a:p>
            <a:pPr marL="260673" indent="-260673">
              <a:spcBef>
                <a:spcPts val="288"/>
              </a:spcBef>
              <a:buClr>
                <a:srgbClr val="333333"/>
              </a:buClr>
            </a:pPr>
            <a:r>
              <a:rPr lang="en-US" sz="1600" dirty="0">
                <a:latin typeface="Courier" pitchFamily="2" charset="0"/>
              </a:rPr>
              <a:t>yum install …</a:t>
            </a:r>
          </a:p>
          <a:p>
            <a:pPr marL="260673" indent="-260673">
              <a:spcBef>
                <a:spcPts val="288"/>
              </a:spcBef>
              <a:buClr>
                <a:srgbClr val="333333"/>
              </a:buClr>
            </a:pPr>
            <a:r>
              <a:rPr lang="en-US" sz="1600" dirty="0" err="1"/>
              <a:t>MacOS</a:t>
            </a:r>
            <a:r>
              <a:rPr lang="en-US" sz="1600" dirty="0"/>
              <a:t> Docker </a:t>
            </a:r>
          </a:p>
          <a:p>
            <a:pPr marL="260673" indent="-260673">
              <a:spcBef>
                <a:spcPts val="288"/>
              </a:spcBef>
              <a:buClr>
                <a:srgbClr val="333333"/>
              </a:buClr>
            </a:pPr>
            <a:r>
              <a:rPr lang="en-US" sz="1600" dirty="0"/>
              <a:t>Windows Docker</a:t>
            </a:r>
          </a:p>
        </p:txBody>
      </p:sp>
    </p:spTree>
    <p:extLst>
      <p:ext uri="{BB962C8B-B14F-4D97-AF65-F5344CB8AC3E}">
        <p14:creationId xmlns:p14="http://schemas.microsoft.com/office/powerpoint/2010/main" val="39284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360E38-0D9F-1541-8E97-7A58A86A8556}"/>
              </a:ext>
            </a:extLst>
          </p:cNvPr>
          <p:cNvSpPr>
            <a:spLocks noGrp="1"/>
          </p:cNvSpPr>
          <p:nvPr>
            <p:ph sz="quarter" idx="14"/>
          </p:nvPr>
        </p:nvSpPr>
        <p:spPr/>
        <p:txBody>
          <a:bodyPr/>
          <a:lstStyle/>
          <a:p>
            <a:r>
              <a:rPr lang="en-US" dirty="0"/>
              <a:t>When working in a greenfield situation, start with CNA patterns in mind</a:t>
            </a:r>
          </a:p>
          <a:p>
            <a:r>
              <a:rPr lang="en-US" dirty="0"/>
              <a:t>Cloud-Native Applications are designed for availability and scalability. As in app refactoring, cloud-native apps are distributed, </a:t>
            </a:r>
            <a:r>
              <a:rPr lang="en-US" dirty="0" err="1"/>
              <a:t>microservices</a:t>
            </a:r>
            <a:r>
              <a:rPr lang="en-US" dirty="0"/>
              <a:t>-based, stateless, and highly orchestrated.</a:t>
            </a:r>
          </a:p>
        </p:txBody>
      </p:sp>
      <p:sp>
        <p:nvSpPr>
          <p:cNvPr id="3" name="Title 2">
            <a:extLst>
              <a:ext uri="{FF2B5EF4-FFF2-40B4-BE49-F238E27FC236}">
                <a16:creationId xmlns:a16="http://schemas.microsoft.com/office/drawing/2014/main" id="{85B81C0A-3571-1444-81FF-CDD664A8E416}"/>
              </a:ext>
            </a:extLst>
          </p:cNvPr>
          <p:cNvSpPr>
            <a:spLocks noGrp="1"/>
          </p:cNvSpPr>
          <p:nvPr>
            <p:ph type="title"/>
          </p:nvPr>
        </p:nvSpPr>
        <p:spPr/>
        <p:txBody>
          <a:bodyPr/>
          <a:lstStyle/>
          <a:p>
            <a:r>
              <a:rPr lang="en-US" dirty="0"/>
              <a:t>Cloud-Native Applications First</a:t>
            </a:r>
          </a:p>
        </p:txBody>
      </p:sp>
      <p:sp>
        <p:nvSpPr>
          <p:cNvPr id="4" name="Subtitle 3">
            <a:extLst>
              <a:ext uri="{FF2B5EF4-FFF2-40B4-BE49-F238E27FC236}">
                <a16:creationId xmlns:a16="http://schemas.microsoft.com/office/drawing/2014/main" id="{16E07A5E-58B0-F642-9716-7A6234D7A862}"/>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70641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Linux Boot</a:t>
            </a:r>
          </a:p>
        </p:txBody>
      </p:sp>
      <p:sp>
        <p:nvSpPr>
          <p:cNvPr id="3" name="Subtitle 2"/>
          <p:cNvSpPr>
            <a:spLocks noGrp="1"/>
          </p:cNvSpPr>
          <p:nvPr>
            <p:ph type="subTitle" idx="10"/>
          </p:nvPr>
        </p:nvSpPr>
        <p:spPr/>
        <p:txBody>
          <a:bodyPr/>
          <a:lstStyle/>
          <a:p>
            <a:endParaRPr lang="en-US"/>
          </a:p>
        </p:txBody>
      </p:sp>
      <p:sp>
        <p:nvSpPr>
          <p:cNvPr id="4" name="Content Placeholder 3"/>
          <p:cNvSpPr>
            <a:spLocks noGrp="1"/>
          </p:cNvSpPr>
          <p:nvPr>
            <p:ph sz="quarter" idx="17"/>
          </p:nvPr>
        </p:nvSpPr>
        <p:spPr/>
        <p:txBody>
          <a:bodyPr/>
          <a:lstStyle/>
          <a:p>
            <a:pPr marL="260673" indent="-260673">
              <a:spcBef>
                <a:spcPts val="288"/>
              </a:spcBef>
              <a:buClr>
                <a:srgbClr val="333333"/>
              </a:buClr>
            </a:pPr>
            <a:r>
              <a:rPr lang="en-US" dirty="0"/>
              <a:t>In a nutshell . . .</a:t>
            </a:r>
          </a:p>
          <a:p>
            <a:pPr marL="816320" lvl="1" indent="-260673">
              <a:spcBef>
                <a:spcPts val="288"/>
              </a:spcBef>
              <a:buClr>
                <a:srgbClr val="333333"/>
              </a:buClr>
            </a:pPr>
            <a:r>
              <a:rPr lang="en-US" sz="1200" dirty="0"/>
              <a:t>First, the bootloader code executes, loads the kernel (from disk, net, or </a:t>
            </a:r>
            <a:r>
              <a:rPr lang="en-US" sz="1200" dirty="0" err="1"/>
              <a:t>whevever</a:t>
            </a:r>
            <a:r>
              <a:rPr lang="en-US" sz="1200" dirty="0"/>
              <a:t>).</a:t>
            </a:r>
          </a:p>
          <a:p>
            <a:pPr marL="816320" lvl="1" indent="-260673">
              <a:spcBef>
                <a:spcPts val="288"/>
              </a:spcBef>
              <a:buClr>
                <a:srgbClr val="333333"/>
              </a:buClr>
            </a:pPr>
            <a:r>
              <a:rPr lang="en-US" sz="1200" dirty="0"/>
              <a:t>After a bunch of hardware “setup” by the kernel, the kernel calls the “</a:t>
            </a:r>
            <a:r>
              <a:rPr lang="en-US" sz="1200" dirty="0" err="1"/>
              <a:t>init</a:t>
            </a:r>
            <a:r>
              <a:rPr lang="en-US" sz="1200" dirty="0"/>
              <a:t>” program.</a:t>
            </a:r>
          </a:p>
          <a:p>
            <a:pPr marL="816320" lvl="1" indent="-260673">
              <a:spcBef>
                <a:spcPts val="288"/>
              </a:spcBef>
              <a:buClr>
                <a:srgbClr val="333333"/>
              </a:buClr>
            </a:pPr>
            <a:r>
              <a:rPr lang="en-US" sz="1200" dirty="0"/>
              <a:t>The “</a:t>
            </a:r>
            <a:r>
              <a:rPr lang="en-US" sz="1200" dirty="0" err="1"/>
              <a:t>init</a:t>
            </a:r>
            <a:r>
              <a:rPr lang="en-US" sz="1200" dirty="0"/>
              <a:t>” program (usually) starts all the processes in the system.</a:t>
            </a:r>
          </a:p>
          <a:p>
            <a:pPr marL="1303367" lvl="5" indent="-260673">
              <a:spcBef>
                <a:spcPts val="285"/>
              </a:spcBef>
              <a:buClr>
                <a:srgbClr val="333333"/>
              </a:buClr>
              <a:buFont typeface="Arial" panose="020B0604020202020204" pitchFamily="34" charset="0"/>
              <a:buChar char="•"/>
            </a:pPr>
            <a:r>
              <a:rPr lang="en-US" sz="1200" dirty="0"/>
              <a:t>TCP/IP stuff, like DHCP clients for IP addresses.</a:t>
            </a:r>
          </a:p>
          <a:p>
            <a:pPr marL="1303367" lvl="5" indent="-260673">
              <a:spcBef>
                <a:spcPts val="285"/>
              </a:spcBef>
              <a:buClr>
                <a:srgbClr val="333333"/>
              </a:buClr>
              <a:buFont typeface="Arial" panose="020B0604020202020204" pitchFamily="34" charset="0"/>
              <a:buChar char="•"/>
            </a:pPr>
            <a:r>
              <a:rPr lang="en-US" sz="1200" dirty="0"/>
              <a:t>Web Servers (if we want those).</a:t>
            </a:r>
          </a:p>
          <a:p>
            <a:pPr marL="1303367" lvl="5" indent="-260673">
              <a:spcBef>
                <a:spcPts val="285"/>
              </a:spcBef>
              <a:buClr>
                <a:srgbClr val="333333"/>
              </a:buClr>
              <a:buFont typeface="Arial" panose="020B0604020202020204" pitchFamily="34" charset="0"/>
              <a:buChar char="•"/>
            </a:pPr>
            <a:r>
              <a:rPr lang="en-US" sz="1200" dirty="0"/>
              <a:t>Databases (if we want those).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nutshell, though </a:t>
            </a:r>
            <a:r>
              <a:rPr lang="mr-IN" sz="1200" dirty="0"/>
              <a:t>–</a:t>
            </a:r>
            <a:r>
              <a:rPr lang="en-US" sz="1200" dirty="0"/>
              <a:t> there is more to it but that’s enough).</a:t>
            </a:r>
          </a:p>
          <a:p>
            <a:endParaRPr lang="en-US" dirty="0"/>
          </a:p>
        </p:txBody>
      </p:sp>
      <p:pic>
        <p:nvPicPr>
          <p:cNvPr id="6" name="Content Placeholder 5"/>
          <p:cNvPicPr>
            <a:picLocks noGrp="1" noChangeAspect="1"/>
          </p:cNvPicPr>
          <p:nvPr>
            <p:ph sz="quarter" idx="18"/>
          </p:nvPr>
        </p:nvPicPr>
        <p:blipFill>
          <a:blip r:embed="rId2"/>
          <a:stretch>
            <a:fillRect/>
          </a:stretch>
        </p:blipFill>
        <p:spPr>
          <a:xfrm>
            <a:off x="7794625" y="2495550"/>
            <a:ext cx="2921000" cy="2781300"/>
          </a:xfrm>
          <a:prstGeom prst="rect">
            <a:avLst/>
          </a:prstGeom>
        </p:spPr>
      </p:pic>
    </p:spTree>
    <p:extLst>
      <p:ext uri="{BB962C8B-B14F-4D97-AF65-F5344CB8AC3E}">
        <p14:creationId xmlns:p14="http://schemas.microsoft.com/office/powerpoint/2010/main" val="11180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spcBef>
                <a:spcPts val="288"/>
              </a:spcBef>
              <a:buClr>
                <a:srgbClr val="333333"/>
              </a:buClr>
              <a:buNone/>
            </a:pPr>
            <a:r>
              <a:rPr lang="en-US" sz="1800" dirty="0"/>
              <a:t>In a nutshell . . .</a:t>
            </a:r>
          </a:p>
          <a:p>
            <a:pPr>
              <a:spcBef>
                <a:spcPts val="288"/>
              </a:spcBef>
              <a:buClr>
                <a:srgbClr val="333333"/>
              </a:buClr>
              <a:buNone/>
            </a:pPr>
            <a:endParaRPr lang="en-US" sz="1200" dirty="0"/>
          </a:p>
          <a:p>
            <a:pPr marL="260673" indent="-260673">
              <a:spcBef>
                <a:spcPts val="288"/>
              </a:spcBef>
              <a:buClr>
                <a:srgbClr val="333333"/>
              </a:buClr>
            </a:pPr>
            <a:r>
              <a:rPr lang="en-US" sz="1200" dirty="0"/>
              <a:t>We boot Linux (</a:t>
            </a:r>
            <a:r>
              <a:rPr lang="en-US" sz="1200" dirty="0" err="1"/>
              <a:t>ESXi</a:t>
            </a:r>
            <a:r>
              <a:rPr lang="en-US" sz="1200" dirty="0"/>
              <a:t> or KVM, as in the last slide, which starts the “hypervisor”).</a:t>
            </a:r>
          </a:p>
          <a:p>
            <a:pPr>
              <a:spcBef>
                <a:spcPts val="288"/>
              </a:spcBef>
              <a:buClr>
                <a:srgbClr val="333333"/>
              </a:buClr>
              <a:buNone/>
            </a:pPr>
            <a:endParaRPr lang="en-US" sz="1200" dirty="0"/>
          </a:p>
          <a:p>
            <a:pPr marL="260673" indent="-260673">
              <a:spcBef>
                <a:spcPts val="288"/>
              </a:spcBef>
              <a:buClr>
                <a:srgbClr val="333333"/>
              </a:buClr>
            </a:pPr>
            <a:r>
              <a:rPr lang="en-US" sz="1200" dirty="0"/>
              <a:t>This kernel (hypervisor), though, has a bunch of special “drivers” that “virtualize” the hardware.</a:t>
            </a:r>
          </a:p>
          <a:p>
            <a:pPr marL="816320" lvl="1" indent="-260673">
              <a:spcBef>
                <a:spcPts val="288"/>
              </a:spcBef>
              <a:buClr>
                <a:srgbClr val="333333"/>
              </a:buClr>
            </a:pPr>
            <a:r>
              <a:rPr lang="en-US" sz="1200" dirty="0"/>
              <a:t>Effectively, we insert a “shim” between special (VM) processes and actual hardware, so the VM believes it’s talking to actual hardware.</a:t>
            </a:r>
          </a:p>
          <a:p>
            <a:pPr marL="816320" lvl="1" indent="-260673">
              <a:spcBef>
                <a:spcPts val="288"/>
              </a:spcBef>
              <a:buClr>
                <a:srgbClr val="333333"/>
              </a:buClr>
            </a:pPr>
            <a:r>
              <a:rPr lang="en-US" sz="1200" dirty="0"/>
              <a:t>The drivers multiplex the VMs appropriately and do a bunch of other work to make sure they don’t collide or see each other “in memory”.</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A process (maybe by ”</a:t>
            </a:r>
            <a:r>
              <a:rPr lang="en-US" sz="1200" dirty="0" err="1"/>
              <a:t>init</a:t>
            </a:r>
            <a:r>
              <a:rPr lang="en-US" sz="1200" dirty="0"/>
              <a:t>”) is started that sets up isolation for the VM (disk, memory, and so on).</a:t>
            </a:r>
          </a:p>
          <a:p>
            <a:pPr marL="816320" lvl="1" indent="-260673">
              <a:spcBef>
                <a:spcPts val="288"/>
              </a:spcBef>
              <a:buClr>
                <a:srgbClr val="333333"/>
              </a:buClr>
            </a:pPr>
            <a:r>
              <a:rPr lang="en-US" sz="1200" dirty="0"/>
              <a:t>The kernel ‘boots’ the new VM.</a:t>
            </a:r>
          </a:p>
          <a:p>
            <a:pPr marL="1303367" lvl="5" indent="-260673">
              <a:spcBef>
                <a:spcPts val="285"/>
              </a:spcBef>
              <a:buClr>
                <a:srgbClr val="333333"/>
              </a:buClr>
              <a:buFont typeface="Arial" panose="020B0604020202020204" pitchFamily="34" charset="0"/>
              <a:buChar char="•"/>
            </a:pPr>
            <a:r>
              <a:rPr lang="en-US" sz="1200" dirty="0"/>
              <a:t>Basically, starts an emulated BIOS, which sees disk files as disks (i.e., </a:t>
            </a:r>
            <a:r>
              <a:rPr lang="en-US" sz="1200" dirty="0" err="1"/>
              <a:t>vmdks</a:t>
            </a:r>
            <a:r>
              <a:rPr lang="en-US" sz="1200" dirty="0"/>
              <a:t>), tricked drivers as network cards (</a:t>
            </a:r>
            <a:r>
              <a:rPr lang="en-US" sz="1200" dirty="0" err="1"/>
              <a:t>vmnics</a:t>
            </a:r>
            <a:r>
              <a:rPr lang="en-US" sz="1200" dirty="0"/>
              <a:t>), and so on.</a:t>
            </a:r>
          </a:p>
          <a:p>
            <a:pPr marL="816320" lvl="1" indent="-260673">
              <a:spcBef>
                <a:spcPts val="288"/>
              </a:spcBef>
              <a:buClr>
                <a:srgbClr val="333333"/>
              </a:buClr>
            </a:pPr>
            <a:r>
              <a:rPr lang="en-US" sz="1200" dirty="0"/>
              <a:t>The “inner” kernel boots just like normal (see the previous slide).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very small nutshell, though).</a:t>
            </a:r>
          </a:p>
          <a:p>
            <a:pPr marL="816320" lvl="1" indent="-260673">
              <a:spcBef>
                <a:spcPts val="288"/>
              </a:spcBef>
              <a:buClr>
                <a:srgbClr val="333333"/>
              </a:buClr>
            </a:pPr>
            <a:r>
              <a:rPr lang="en-US" sz="1200" dirty="0"/>
              <a:t>The point is, hypervisor starts a BIOS that looks just like a machine (virtual) so it</a:t>
            </a:r>
            <a:r>
              <a:rPr lang="mr-IN" sz="1200" dirty="0"/>
              <a:t>’</a:t>
            </a:r>
            <a:r>
              <a:rPr lang="en-US" sz="1200" dirty="0"/>
              <a:t>s full virtualization.</a:t>
            </a:r>
          </a:p>
        </p:txBody>
      </p:sp>
      <p:sp>
        <p:nvSpPr>
          <p:cNvPr id="3" name="Title 2"/>
          <p:cNvSpPr>
            <a:spLocks noGrp="1"/>
          </p:cNvSpPr>
          <p:nvPr>
            <p:ph type="title"/>
          </p:nvPr>
        </p:nvSpPr>
        <p:spPr/>
        <p:txBody>
          <a:bodyPr/>
          <a:lstStyle/>
          <a:p>
            <a:r>
              <a:rPr lang="en-US" dirty="0"/>
              <a:t>How Does a VM Boot?</a:t>
            </a:r>
          </a:p>
        </p:txBody>
      </p:sp>
      <p:sp>
        <p:nvSpPr>
          <p:cNvPr id="4" name="Subtitle 3"/>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760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60673" indent="-260673">
              <a:spcBef>
                <a:spcPts val="288"/>
              </a:spcBef>
              <a:buClr>
                <a:srgbClr val="333333"/>
              </a:buClr>
            </a:pPr>
            <a:r>
              <a:rPr lang="en-US" sz="1200" i="1" dirty="0"/>
              <a:t>Linux</a:t>
            </a:r>
            <a:r>
              <a:rPr lang="en-US" sz="1200" dirty="0"/>
              <a:t> boots, but only needs to start some container manager</a:t>
            </a:r>
          </a:p>
          <a:p>
            <a:pPr marL="260673" indent="-260673">
              <a:spcBef>
                <a:spcPts val="288"/>
              </a:spcBef>
              <a:buClr>
                <a:srgbClr val="333333"/>
              </a:buClr>
            </a:pPr>
            <a:r>
              <a:rPr lang="en-US" sz="1200" dirty="0"/>
              <a:t>We ask the container manager to ‘start/run’ a container:</a:t>
            </a:r>
          </a:p>
          <a:p>
            <a:pPr marL="816320" lvl="1" indent="-260673">
              <a:spcBef>
                <a:spcPts val="288"/>
              </a:spcBef>
              <a:buClr>
                <a:srgbClr val="333333"/>
              </a:buClr>
            </a:pPr>
            <a:r>
              <a:rPr lang="en-US" sz="1200" dirty="0"/>
              <a:t>Container manager ‘creates a new namespace’, which is effectively ‘the container’:</a:t>
            </a:r>
          </a:p>
          <a:p>
            <a:pPr marL="1303367" lvl="5" indent="-260673">
              <a:spcBef>
                <a:spcPts val="285"/>
              </a:spcBef>
              <a:buClr>
                <a:srgbClr val="333333"/>
              </a:buClr>
              <a:buFont typeface="Arial" panose="020B0604020202020204" pitchFamily="34" charset="0"/>
              <a:buChar char="•"/>
            </a:pPr>
            <a:r>
              <a:rPr lang="en-US" sz="1200" dirty="0"/>
              <a:t>A namespace is a kernel trick to ‘keep things grouped and isolated’ so it can treat the ’group of things’ as a contained set of things to manage.</a:t>
            </a:r>
          </a:p>
          <a:p>
            <a:pPr marL="1303367" lvl="5" indent="-260673">
              <a:spcBef>
                <a:spcPts val="285"/>
              </a:spcBef>
              <a:buClr>
                <a:srgbClr val="333333"/>
              </a:buClr>
              <a:buFont typeface="Arial" panose="020B0604020202020204" pitchFamily="34" charset="0"/>
              <a:buChar char="•"/>
            </a:pPr>
            <a:r>
              <a:rPr lang="en-US" sz="1200" dirty="0"/>
              <a:t>This includes things like ‘a file system’ (which is just a directory somewhere on the disk that the kernel knows ‘belongs’ to the container (namespace)), ’virtual network cards’ (which are just pipes that have one end ‘in’ the container and one end ‘on a virtual switch’, processes (which are programs that run ‘in the container’).</a:t>
            </a:r>
          </a:p>
          <a:p>
            <a:pPr marL="1303367" lvl="5" indent="-260673">
              <a:spcBef>
                <a:spcPts val="285"/>
              </a:spcBef>
              <a:buClr>
                <a:srgbClr val="333333"/>
              </a:buClr>
              <a:buFont typeface="Arial" panose="020B0604020202020204" pitchFamily="34" charset="0"/>
              <a:buChar char="•"/>
            </a:pPr>
            <a:r>
              <a:rPr lang="en-US" sz="1200" dirty="0"/>
              <a:t>So when we say ‘in a container’ we simply mean ‘in that namespace the kernel knows is our stuff and only our stuff’</a:t>
            </a:r>
          </a:p>
          <a:p>
            <a:pPr marL="816320" lvl="1" indent="-260673">
              <a:spcBef>
                <a:spcPts val="288"/>
              </a:spcBef>
              <a:buClr>
                <a:srgbClr val="333333"/>
              </a:buClr>
            </a:pPr>
            <a:r>
              <a:rPr lang="en-US" sz="1200" dirty="0"/>
              <a:t>Container manager unpacks the ‘container image’ (which is not all that different than a </a:t>
            </a:r>
            <a:r>
              <a:rPr lang="en-US" sz="1200" dirty="0" err="1"/>
              <a:t>vmdk</a:t>
            </a:r>
            <a:r>
              <a:rPr lang="en-US" sz="1200" dirty="0"/>
              <a:t>) into the ’directory’ that is the file system for the container.</a:t>
            </a:r>
          </a:p>
          <a:p>
            <a:pPr marL="816320" lvl="1" indent="-260673">
              <a:spcBef>
                <a:spcPts val="288"/>
              </a:spcBef>
              <a:buClr>
                <a:srgbClr val="333333"/>
              </a:buClr>
            </a:pPr>
            <a:r>
              <a:rPr lang="en-US" sz="1200" dirty="0"/>
              <a:t>The container manager tells the kernel to execute a program that exists on that ‘container image’ that is now unpacked into the ‘isolated’ directory.</a:t>
            </a:r>
          </a:p>
          <a:p>
            <a:pPr marL="260673" indent="-260673">
              <a:spcBef>
                <a:spcPts val="288"/>
              </a:spcBef>
              <a:buClr>
                <a:srgbClr val="333333"/>
              </a:buClr>
            </a:pPr>
            <a:r>
              <a:rPr lang="en-US" sz="1200" dirty="0"/>
              <a:t>That’s it (again, in a nutshell, because there are things like ’</a:t>
            </a:r>
            <a:r>
              <a:rPr lang="en-US" sz="1200" dirty="0" err="1"/>
              <a:t>cgroups</a:t>
            </a:r>
            <a:r>
              <a:rPr lang="en-US" sz="1200" dirty="0"/>
              <a:t>’ that let us dictate the ‘namespace’ (i.e., contained things) can only use so much CPU, network bandwidth, and so on.</a:t>
            </a:r>
          </a:p>
          <a:p>
            <a:pPr marL="260673" indent="-260673">
              <a:spcBef>
                <a:spcPts val="288"/>
              </a:spcBef>
              <a:buClr>
                <a:srgbClr val="333333"/>
              </a:buClr>
            </a:pPr>
            <a:r>
              <a:rPr lang="en-US" sz="1200" dirty="0"/>
              <a:t>The larger point is, containers are just ‘isolated process/disk directory/virtual Ethernet pipes, users, and so on. where the isolation is purely a kernel namespace and ‘quota/</a:t>
            </a:r>
            <a:r>
              <a:rPr lang="en-US" sz="1200" dirty="0" err="1"/>
              <a:t>cgroup</a:t>
            </a:r>
            <a:r>
              <a:rPr lang="en-US" sz="1200" dirty="0"/>
              <a:t>’ trick.</a:t>
            </a:r>
          </a:p>
        </p:txBody>
      </p:sp>
      <p:sp>
        <p:nvSpPr>
          <p:cNvPr id="3" name="Title 2"/>
          <p:cNvSpPr>
            <a:spLocks noGrp="1"/>
          </p:cNvSpPr>
          <p:nvPr>
            <p:ph type="title"/>
          </p:nvPr>
        </p:nvSpPr>
        <p:spPr/>
        <p:txBody>
          <a:bodyPr/>
          <a:lstStyle/>
          <a:p>
            <a:r>
              <a:rPr lang="en-US" dirty="0"/>
              <a:t>How Does a Container Boot?</a:t>
            </a:r>
          </a:p>
        </p:txBody>
      </p:sp>
      <p:sp>
        <p:nvSpPr>
          <p:cNvPr id="4" name="Subtitle 3"/>
          <p:cNvSpPr>
            <a:spLocks noGrp="1"/>
          </p:cNvSpPr>
          <p:nvPr>
            <p:ph type="subTitle" idx="10"/>
          </p:nvPr>
        </p:nvSpPr>
        <p:spPr/>
        <p:txBody>
          <a:bodyPr/>
          <a:lstStyle/>
          <a:p>
            <a:r>
              <a:rPr lang="en-US" dirty="0"/>
              <a:t>Trick Question</a:t>
            </a:r>
            <a:r>
              <a:rPr lang="mr-IN" dirty="0"/>
              <a:t>…</a:t>
            </a:r>
            <a:r>
              <a:rPr lang="en-US" dirty="0"/>
              <a:t> it doesn’t</a:t>
            </a:r>
          </a:p>
        </p:txBody>
      </p:sp>
    </p:spTree>
    <p:extLst>
      <p:ext uri="{BB962C8B-B14F-4D97-AF65-F5344CB8AC3E}">
        <p14:creationId xmlns:p14="http://schemas.microsoft.com/office/powerpoint/2010/main" val="18694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or Scheduling Container Apps</a:t>
            </a:r>
          </a:p>
        </p:txBody>
      </p:sp>
      <p:sp>
        <p:nvSpPr>
          <p:cNvPr id="3" name="Subtitle 2"/>
          <p:cNvSpPr>
            <a:spLocks noGrp="1"/>
          </p:cNvSpPr>
          <p:nvPr>
            <p:ph type="subTitle" idx="10"/>
          </p:nvPr>
        </p:nvSpPr>
        <p:spPr/>
        <p:txBody>
          <a:bodyPr/>
          <a:lstStyle/>
          <a:p>
            <a:r>
              <a:rPr lang="en-US" dirty="0"/>
              <a:t>Multi-Container Based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r="-2193"/>
          <a:stretch/>
        </p:blipFill>
        <p:spPr>
          <a:xfrm>
            <a:off x="1909475" y="1375004"/>
            <a:ext cx="8093168" cy="4341881"/>
          </a:xfrm>
          <a:prstGeom prst="rect">
            <a:avLst/>
          </a:prstGeom>
        </p:spPr>
      </p:pic>
    </p:spTree>
    <p:extLst>
      <p:ext uri="{BB962C8B-B14F-4D97-AF65-F5344CB8AC3E}">
        <p14:creationId xmlns:p14="http://schemas.microsoft.com/office/powerpoint/2010/main" val="37386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Important to </a:t>
            </a:r>
            <a:r>
              <a:rPr lang="en-US" dirty="0" err="1"/>
              <a:t>Devs</a:t>
            </a:r>
            <a:r>
              <a:rPr lang="en-US" dirty="0"/>
              <a:t> and Ops</a:t>
            </a:r>
          </a:p>
        </p:txBody>
      </p:sp>
      <p:sp>
        <p:nvSpPr>
          <p:cNvPr id="3" name="Subtitle 2"/>
          <p:cNvSpPr>
            <a:spLocks noGrp="1"/>
          </p:cNvSpPr>
          <p:nvPr>
            <p:ph type="subTitle" idx="10"/>
          </p:nvPr>
        </p:nvSpPr>
        <p:spPr/>
        <p:txBody>
          <a:bodyPr/>
          <a:lstStyle/>
          <a:p>
            <a:endParaRPr lang="en-US" dirty="0"/>
          </a:p>
        </p:txBody>
      </p:sp>
      <p:sp>
        <p:nvSpPr>
          <p:cNvPr id="5" name="Shape 1094">
            <a:extLst>
              <a:ext uri="{FF2B5EF4-FFF2-40B4-BE49-F238E27FC236}">
                <a16:creationId xmlns:a16="http://schemas.microsoft.com/office/drawing/2014/main" id="{03C9C9CE-C262-E947-88E2-7F32B64870C4}"/>
              </a:ext>
            </a:extLst>
          </p:cNvPr>
          <p:cNvSpPr txBox="1"/>
          <p:nvPr/>
        </p:nvSpPr>
        <p:spPr>
          <a:xfrm>
            <a:off x="1465620" y="1767946"/>
            <a:ext cx="3514782" cy="640699"/>
          </a:xfrm>
          <a:prstGeom prst="rect">
            <a:avLst/>
          </a:prstGeom>
          <a:noFill/>
          <a:ln>
            <a:noFill/>
          </a:ln>
        </p:spPr>
        <p:txBody>
          <a:bodyPr lIns="121804" tIns="121804" rIns="121804" bIns="121804" anchor="t" anchorCtr="0">
            <a:noAutofit/>
          </a:bodyPr>
          <a:lstStyle/>
          <a:p>
            <a:r>
              <a:rPr lang="en" sz="1864">
                <a:solidFill>
                  <a:srgbClr val="0B5394"/>
                </a:solidFill>
                <a:latin typeface="Metropolis" charset="0"/>
                <a:ea typeface="Metropolis" charset="0"/>
                <a:cs typeface="Metropolis" charset="0"/>
                <a:sym typeface="Ubuntu"/>
              </a:rPr>
              <a:t>Developers Like</a:t>
            </a:r>
          </a:p>
        </p:txBody>
      </p:sp>
      <p:sp>
        <p:nvSpPr>
          <p:cNvPr id="6" name="Shape 1095">
            <a:extLst>
              <a:ext uri="{FF2B5EF4-FFF2-40B4-BE49-F238E27FC236}">
                <a16:creationId xmlns:a16="http://schemas.microsoft.com/office/drawing/2014/main" id="{894D1511-AA8B-C447-A7F0-172B10C06DBC}"/>
              </a:ext>
            </a:extLst>
          </p:cNvPr>
          <p:cNvSpPr txBox="1"/>
          <p:nvPr/>
        </p:nvSpPr>
        <p:spPr>
          <a:xfrm>
            <a:off x="7787352" y="1763606"/>
            <a:ext cx="2625094" cy="640699"/>
          </a:xfrm>
          <a:prstGeom prst="rect">
            <a:avLst/>
          </a:prstGeom>
          <a:noFill/>
          <a:ln>
            <a:noFill/>
          </a:ln>
        </p:spPr>
        <p:txBody>
          <a:bodyPr lIns="121804" tIns="121804" rIns="121804" bIns="121804" anchor="t" anchorCtr="0">
            <a:noAutofit/>
          </a:bodyPr>
          <a:lstStyle/>
          <a:p>
            <a:pPr algn="r"/>
            <a:r>
              <a:rPr lang="en" sz="1864">
                <a:solidFill>
                  <a:srgbClr val="38761D"/>
                </a:solidFill>
                <a:latin typeface="Metropolis" charset="0"/>
                <a:ea typeface="Metropolis" charset="0"/>
                <a:cs typeface="Metropolis" charset="0"/>
                <a:sym typeface="Ubuntu"/>
              </a:rPr>
              <a:t>Ops Needs    </a:t>
            </a:r>
          </a:p>
        </p:txBody>
      </p:sp>
      <p:grpSp>
        <p:nvGrpSpPr>
          <p:cNvPr id="7" name="Shape 1096">
            <a:extLst>
              <a:ext uri="{FF2B5EF4-FFF2-40B4-BE49-F238E27FC236}">
                <a16:creationId xmlns:a16="http://schemas.microsoft.com/office/drawing/2014/main" id="{C0B38601-ECEC-4941-B0A8-4D57DB247EE0}"/>
              </a:ext>
            </a:extLst>
          </p:cNvPr>
          <p:cNvGrpSpPr/>
          <p:nvPr/>
        </p:nvGrpSpPr>
        <p:grpSpPr>
          <a:xfrm>
            <a:off x="615376" y="2187575"/>
            <a:ext cx="5367884" cy="1865875"/>
            <a:chOff x="366300" y="410175"/>
            <a:chExt cx="4205700" cy="1461900"/>
          </a:xfrm>
        </p:grpSpPr>
        <p:grpSp>
          <p:nvGrpSpPr>
            <p:cNvPr id="8" name="Shape 1097">
              <a:extLst>
                <a:ext uri="{FF2B5EF4-FFF2-40B4-BE49-F238E27FC236}">
                  <a16:creationId xmlns:a16="http://schemas.microsoft.com/office/drawing/2014/main" id="{414D66B9-4536-0C4A-950C-451F0DC864A4}"/>
                </a:ext>
              </a:extLst>
            </p:cNvPr>
            <p:cNvGrpSpPr/>
            <p:nvPr/>
          </p:nvGrpSpPr>
          <p:grpSpPr>
            <a:xfrm>
              <a:off x="366300" y="410175"/>
              <a:ext cx="4205700" cy="1461900"/>
              <a:chOff x="366300" y="410175"/>
              <a:chExt cx="4205700" cy="1461900"/>
            </a:xfrm>
          </p:grpSpPr>
          <p:sp>
            <p:nvSpPr>
              <p:cNvPr id="12" name="Shape 1098">
                <a:extLst>
                  <a:ext uri="{FF2B5EF4-FFF2-40B4-BE49-F238E27FC236}">
                    <a16:creationId xmlns:a16="http://schemas.microsoft.com/office/drawing/2014/main" id="{726ED976-76E9-5641-9B15-AB42C2A03FD1}"/>
                  </a:ext>
                </a:extLst>
              </p:cNvPr>
              <p:cNvSpPr/>
              <p:nvPr/>
            </p:nvSpPr>
            <p:spPr>
              <a:xfrm>
                <a:off x="366300" y="410175"/>
                <a:ext cx="4205700" cy="1461900"/>
              </a:xfrm>
              <a:prstGeom prst="rect">
                <a:avLst/>
              </a:prstGeom>
              <a:noFill/>
              <a:ln w="2857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13" name="Shape 1099">
                <a:extLst>
                  <a:ext uri="{FF2B5EF4-FFF2-40B4-BE49-F238E27FC236}">
                    <a16:creationId xmlns:a16="http://schemas.microsoft.com/office/drawing/2014/main" id="{25349B20-B2F3-574D-854F-29F5DCF2E071}"/>
                  </a:ext>
                </a:extLst>
              </p:cNvPr>
              <p:cNvGrpSpPr/>
              <p:nvPr/>
            </p:nvGrpSpPr>
            <p:grpSpPr>
              <a:xfrm>
                <a:off x="837575" y="481024"/>
                <a:ext cx="820800" cy="820800"/>
                <a:chOff x="942550" y="2031341"/>
                <a:chExt cx="820800" cy="820800"/>
              </a:xfrm>
            </p:grpSpPr>
            <p:sp>
              <p:nvSpPr>
                <p:cNvPr id="22" name="Shape 1100">
                  <a:extLst>
                    <a:ext uri="{FF2B5EF4-FFF2-40B4-BE49-F238E27FC236}">
                      <a16:creationId xmlns:a16="http://schemas.microsoft.com/office/drawing/2014/main" id="{55D4B63E-3788-664F-A3E0-CE9E2FA62BB3}"/>
                    </a:ext>
                  </a:extLst>
                </p:cNvPr>
                <p:cNvSpPr/>
                <p:nvPr/>
              </p:nvSpPr>
              <p:spPr>
                <a:xfrm>
                  <a:off x="942550" y="2031341"/>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23" name="Shape 1101">
                  <a:extLst>
                    <a:ext uri="{FF2B5EF4-FFF2-40B4-BE49-F238E27FC236}">
                      <a16:creationId xmlns:a16="http://schemas.microsoft.com/office/drawing/2014/main" id="{25F29C3D-DCAC-5946-A84B-BA9668EFB362}"/>
                    </a:ext>
                  </a:extLst>
                </p:cNvPr>
                <p:cNvGrpSpPr/>
                <p:nvPr/>
              </p:nvGrpSpPr>
              <p:grpSpPr>
                <a:xfrm>
                  <a:off x="1187993" y="2205519"/>
                  <a:ext cx="319811" cy="471545"/>
                  <a:chOff x="1126155" y="2186247"/>
                  <a:chExt cx="381000" cy="561765"/>
                </a:xfrm>
              </p:grpSpPr>
              <p:sp>
                <p:nvSpPr>
                  <p:cNvPr id="24" name="Shape 1102">
                    <a:extLst>
                      <a:ext uri="{FF2B5EF4-FFF2-40B4-BE49-F238E27FC236}">
                        <a16:creationId xmlns:a16="http://schemas.microsoft.com/office/drawing/2014/main" id="{D12B7F8F-8E2A-B749-A034-C14E0C6C82D0}"/>
                      </a:ext>
                    </a:extLst>
                  </p:cNvPr>
                  <p:cNvSpPr/>
                  <p:nvPr/>
                </p:nvSpPr>
                <p:spPr>
                  <a:xfrm>
                    <a:off x="1126155" y="2186247"/>
                    <a:ext cx="381000" cy="561765"/>
                  </a:xfrm>
                  <a:custGeom>
                    <a:avLst/>
                    <a:gdLst/>
                    <a:ahLst/>
                    <a:cxnLst/>
                    <a:rect l="0" t="0" r="0" b="0"/>
                    <a:pathLst>
                      <a:path w="864" h="1277" extrusionOk="0">
                        <a:moveTo>
                          <a:pt x="796" y="0"/>
                        </a:moveTo>
                        <a:cubicBezTo>
                          <a:pt x="68" y="0"/>
                          <a:pt x="68" y="0"/>
                          <a:pt x="68" y="0"/>
                        </a:cubicBezTo>
                        <a:cubicBezTo>
                          <a:pt x="30" y="0"/>
                          <a:pt x="0" y="30"/>
                          <a:pt x="0" y="68"/>
                        </a:cubicBezTo>
                        <a:cubicBezTo>
                          <a:pt x="0" y="1209"/>
                          <a:pt x="0" y="1209"/>
                          <a:pt x="0" y="1209"/>
                        </a:cubicBezTo>
                        <a:cubicBezTo>
                          <a:pt x="0" y="1247"/>
                          <a:pt x="30" y="1277"/>
                          <a:pt x="68" y="1277"/>
                        </a:cubicBezTo>
                        <a:cubicBezTo>
                          <a:pt x="796" y="1277"/>
                          <a:pt x="796" y="1277"/>
                          <a:pt x="796" y="1277"/>
                        </a:cubicBezTo>
                        <a:cubicBezTo>
                          <a:pt x="834" y="1277"/>
                          <a:pt x="864" y="1247"/>
                          <a:pt x="864" y="1209"/>
                        </a:cubicBezTo>
                        <a:cubicBezTo>
                          <a:pt x="864" y="68"/>
                          <a:pt x="864" y="68"/>
                          <a:pt x="864" y="68"/>
                        </a:cubicBezTo>
                        <a:cubicBezTo>
                          <a:pt x="864" y="30"/>
                          <a:pt x="834" y="0"/>
                          <a:pt x="796" y="0"/>
                        </a:cubicBezTo>
                        <a:close/>
                        <a:moveTo>
                          <a:pt x="432" y="55"/>
                        </a:moveTo>
                        <a:cubicBezTo>
                          <a:pt x="439" y="55"/>
                          <a:pt x="444" y="61"/>
                          <a:pt x="444" y="67"/>
                        </a:cubicBezTo>
                        <a:cubicBezTo>
                          <a:pt x="444" y="74"/>
                          <a:pt x="439" y="79"/>
                          <a:pt x="432" y="79"/>
                        </a:cubicBezTo>
                        <a:cubicBezTo>
                          <a:pt x="425" y="79"/>
                          <a:pt x="420" y="74"/>
                          <a:pt x="420" y="67"/>
                        </a:cubicBezTo>
                        <a:cubicBezTo>
                          <a:pt x="420" y="61"/>
                          <a:pt x="425" y="55"/>
                          <a:pt x="432" y="55"/>
                        </a:cubicBezTo>
                        <a:close/>
                        <a:moveTo>
                          <a:pt x="432" y="1248"/>
                        </a:moveTo>
                        <a:cubicBezTo>
                          <a:pt x="413" y="1248"/>
                          <a:pt x="398" y="1233"/>
                          <a:pt x="398" y="1214"/>
                        </a:cubicBezTo>
                        <a:cubicBezTo>
                          <a:pt x="398" y="1196"/>
                          <a:pt x="413" y="1180"/>
                          <a:pt x="432" y="1180"/>
                        </a:cubicBezTo>
                        <a:cubicBezTo>
                          <a:pt x="451" y="1180"/>
                          <a:pt x="466" y="1196"/>
                          <a:pt x="466" y="1214"/>
                        </a:cubicBezTo>
                        <a:cubicBezTo>
                          <a:pt x="466" y="1233"/>
                          <a:pt x="451" y="1248"/>
                          <a:pt x="432" y="1248"/>
                        </a:cubicBezTo>
                        <a:close/>
                        <a:moveTo>
                          <a:pt x="820" y="1145"/>
                        </a:moveTo>
                        <a:cubicBezTo>
                          <a:pt x="44" y="1145"/>
                          <a:pt x="44" y="1145"/>
                          <a:pt x="44" y="1145"/>
                        </a:cubicBezTo>
                        <a:cubicBezTo>
                          <a:pt x="44" y="121"/>
                          <a:pt x="44" y="121"/>
                          <a:pt x="44" y="121"/>
                        </a:cubicBezTo>
                        <a:cubicBezTo>
                          <a:pt x="820" y="121"/>
                          <a:pt x="820" y="121"/>
                          <a:pt x="820" y="121"/>
                        </a:cubicBezTo>
                        <a:lnTo>
                          <a:pt x="820" y="1145"/>
                        </a:lnTo>
                        <a:close/>
                      </a:path>
                    </a:pathLst>
                  </a:custGeom>
                  <a:solidFill>
                    <a:srgbClr val="FFFFFF"/>
                  </a:solidFill>
                  <a:ln>
                    <a:noFill/>
                  </a:ln>
                </p:spPr>
                <p:txBody>
                  <a:bodyPr lIns="121804" tIns="60885" rIns="121804" bIns="60885" anchor="t" anchorCtr="0">
                    <a:noAutofit/>
                  </a:bodyPr>
                  <a:lstStyle/>
                  <a:p>
                    <a:pPr algn="ctr"/>
                    <a:endParaRPr sz="2397">
                      <a:solidFill>
                        <a:srgbClr val="FFFFFF"/>
                      </a:solidFill>
                      <a:latin typeface="Metropolis" charset="0"/>
                      <a:ea typeface="Metropolis" charset="0"/>
                      <a:cs typeface="Metropolis" charset="0"/>
                    </a:endParaRPr>
                  </a:p>
                </p:txBody>
              </p:sp>
              <p:pic>
                <p:nvPicPr>
                  <p:cNvPr id="25" name="Shape 1103">
                    <a:extLst>
                      <a:ext uri="{FF2B5EF4-FFF2-40B4-BE49-F238E27FC236}">
                        <a16:creationId xmlns:a16="http://schemas.microsoft.com/office/drawing/2014/main" id="{598FFE60-CBBC-EB4E-AAA8-A63A39543D1A}"/>
                      </a:ext>
                    </a:extLst>
                  </p:cNvPr>
                  <p:cNvPicPr preferRelativeResize="0"/>
                  <p:nvPr/>
                </p:nvPicPr>
                <p:blipFill rotWithShape="1">
                  <a:blip r:embed="rId2">
                    <a:alphaModFix/>
                  </a:blip>
                  <a:srcRect/>
                  <a:stretch/>
                </p:blipFill>
                <p:spPr>
                  <a:xfrm>
                    <a:off x="1181379" y="2361191"/>
                    <a:ext cx="270600" cy="211800"/>
                  </a:xfrm>
                  <a:prstGeom prst="rect">
                    <a:avLst/>
                  </a:prstGeom>
                  <a:noFill/>
                  <a:ln>
                    <a:noFill/>
                  </a:ln>
                </p:spPr>
              </p:pic>
            </p:grpSp>
          </p:grpSp>
          <p:grpSp>
            <p:nvGrpSpPr>
              <p:cNvPr id="14" name="Shape 1104">
                <a:extLst>
                  <a:ext uri="{FF2B5EF4-FFF2-40B4-BE49-F238E27FC236}">
                    <a16:creationId xmlns:a16="http://schemas.microsoft.com/office/drawing/2014/main" id="{D092852B-9554-EF4E-A099-B18D4047FCEA}"/>
                  </a:ext>
                </a:extLst>
              </p:cNvPr>
              <p:cNvGrpSpPr/>
              <p:nvPr/>
            </p:nvGrpSpPr>
            <p:grpSpPr>
              <a:xfrm>
                <a:off x="3448990" y="481024"/>
                <a:ext cx="820800" cy="820800"/>
                <a:chOff x="3563703" y="2012158"/>
                <a:chExt cx="820800" cy="820800"/>
              </a:xfrm>
            </p:grpSpPr>
            <p:sp>
              <p:nvSpPr>
                <p:cNvPr id="18" name="Shape 1105">
                  <a:extLst>
                    <a:ext uri="{FF2B5EF4-FFF2-40B4-BE49-F238E27FC236}">
                      <a16:creationId xmlns:a16="http://schemas.microsoft.com/office/drawing/2014/main" id="{3BAA4AE3-377B-D844-81C2-871100C2A780}"/>
                    </a:ext>
                  </a:extLst>
                </p:cNvPr>
                <p:cNvSpPr/>
                <p:nvPr/>
              </p:nvSpPr>
              <p:spPr>
                <a:xfrm>
                  <a:off x="3563703" y="2012158"/>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19" name="Shape 1106">
                  <a:extLst>
                    <a:ext uri="{FF2B5EF4-FFF2-40B4-BE49-F238E27FC236}">
                      <a16:creationId xmlns:a16="http://schemas.microsoft.com/office/drawing/2014/main" id="{DFAAFC07-BB49-524A-B6F2-63556E640E57}"/>
                    </a:ext>
                  </a:extLst>
                </p:cNvPr>
                <p:cNvGrpSpPr/>
                <p:nvPr/>
              </p:nvGrpSpPr>
              <p:grpSpPr>
                <a:xfrm rot="8100000">
                  <a:off x="3715565" y="2182891"/>
                  <a:ext cx="517087" cy="496188"/>
                  <a:chOff x="1874949" y="2448800"/>
                  <a:chExt cx="3525905" cy="3344692"/>
                </a:xfrm>
              </p:grpSpPr>
              <p:sp>
                <p:nvSpPr>
                  <p:cNvPr id="20" name="Shape 1107">
                    <a:extLst>
                      <a:ext uri="{FF2B5EF4-FFF2-40B4-BE49-F238E27FC236}">
                        <a16:creationId xmlns:a16="http://schemas.microsoft.com/office/drawing/2014/main" id="{DBE86098-C8CA-9941-AFC9-09A4082CE18C}"/>
                      </a:ext>
                    </a:extLst>
                  </p:cNvPr>
                  <p:cNvSpPr/>
                  <p:nvPr/>
                </p:nvSpPr>
                <p:spPr>
                  <a:xfrm>
                    <a:off x="1874949" y="2448800"/>
                    <a:ext cx="3525905" cy="3344692"/>
                  </a:xfrm>
                  <a:custGeom>
                    <a:avLst/>
                    <a:gdLst/>
                    <a:ahLst/>
                    <a:cxnLst/>
                    <a:rect l="0" t="0" r="0" b="0"/>
                    <a:pathLst>
                      <a:path w="3525905" h="3344692" extrusionOk="0">
                        <a:moveTo>
                          <a:pt x="0" y="0"/>
                        </a:moveTo>
                        <a:lnTo>
                          <a:pt x="425949" y="544301"/>
                        </a:lnTo>
                        <a:lnTo>
                          <a:pt x="709914" y="678404"/>
                        </a:lnTo>
                        <a:lnTo>
                          <a:pt x="607371" y="709958"/>
                        </a:lnTo>
                        <a:lnTo>
                          <a:pt x="1301509" y="1230594"/>
                        </a:lnTo>
                        <a:lnTo>
                          <a:pt x="1695905" y="1301590"/>
                        </a:lnTo>
                        <a:lnTo>
                          <a:pt x="1443492" y="1333143"/>
                        </a:lnTo>
                        <a:lnTo>
                          <a:pt x="1869440" y="1743342"/>
                        </a:lnTo>
                        <a:lnTo>
                          <a:pt x="2200733" y="1838003"/>
                        </a:lnTo>
                        <a:lnTo>
                          <a:pt x="1979871" y="1861668"/>
                        </a:lnTo>
                        <a:lnTo>
                          <a:pt x="2555690" y="2366527"/>
                        </a:lnTo>
                        <a:lnTo>
                          <a:pt x="3005302" y="2595292"/>
                        </a:lnTo>
                        <a:lnTo>
                          <a:pt x="3383923" y="3281585"/>
                        </a:lnTo>
                        <a:lnTo>
                          <a:pt x="3525905" y="3344692"/>
                        </a:lnTo>
                        <a:lnTo>
                          <a:pt x="3226164" y="2713618"/>
                        </a:lnTo>
                        <a:lnTo>
                          <a:pt x="3076293" y="2524296"/>
                        </a:lnTo>
                        <a:lnTo>
                          <a:pt x="3021078" y="1956329"/>
                        </a:lnTo>
                        <a:lnTo>
                          <a:pt x="2863319" y="1719676"/>
                        </a:lnTo>
                        <a:lnTo>
                          <a:pt x="2776552" y="1972106"/>
                        </a:lnTo>
                        <a:lnTo>
                          <a:pt x="2737112" y="1546131"/>
                        </a:lnTo>
                        <a:lnTo>
                          <a:pt x="2350604" y="1041272"/>
                        </a:lnTo>
                        <a:lnTo>
                          <a:pt x="2271724" y="1309478"/>
                        </a:lnTo>
                        <a:lnTo>
                          <a:pt x="2177069" y="867726"/>
                        </a:lnTo>
                        <a:lnTo>
                          <a:pt x="1159526" y="205099"/>
                        </a:lnTo>
                        <a:lnTo>
                          <a:pt x="741466" y="86772"/>
                        </a:lnTo>
                        <a:lnTo>
                          <a:pt x="276078" y="15776"/>
                        </a:lnTo>
                        <a:lnTo>
                          <a:pt x="0" y="0"/>
                        </a:lnTo>
                        <a:close/>
                      </a:path>
                    </a:pathLst>
                  </a:cu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21" name="Shape 1108">
                    <a:extLst>
                      <a:ext uri="{FF2B5EF4-FFF2-40B4-BE49-F238E27FC236}">
                        <a16:creationId xmlns:a16="http://schemas.microsoft.com/office/drawing/2014/main" id="{9B26E5DD-AC21-E540-BB22-6590C1B726E9}"/>
                      </a:ext>
                    </a:extLst>
                  </p:cNvPr>
                  <p:cNvSpPr/>
                  <p:nvPr/>
                </p:nvSpPr>
                <p:spPr>
                  <a:xfrm>
                    <a:off x="3018700" y="3016765"/>
                    <a:ext cx="1822111" cy="1869557"/>
                  </a:xfrm>
                  <a:custGeom>
                    <a:avLst/>
                    <a:gdLst/>
                    <a:ahLst/>
                    <a:cxnLst/>
                    <a:rect l="0" t="0" r="0" b="0"/>
                    <a:pathLst>
                      <a:path w="1822112" h="1869557" extrusionOk="0">
                        <a:moveTo>
                          <a:pt x="0" y="0"/>
                        </a:moveTo>
                        <a:lnTo>
                          <a:pt x="938664" y="638963"/>
                        </a:lnTo>
                        <a:lnTo>
                          <a:pt x="1822112" y="1869557"/>
                        </a:lnTo>
                        <a:lnTo>
                          <a:pt x="954440" y="836173"/>
                        </a:lnTo>
                        <a:lnTo>
                          <a:pt x="0" y="0"/>
                        </a:lnTo>
                        <a:close/>
                      </a:path>
                    </a:pathLst>
                  </a:custGeom>
                  <a:solidFill>
                    <a:srgbClr val="0095D3"/>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grpSp>
            <p:nvGrpSpPr>
              <p:cNvPr id="15" name="Shape 1109">
                <a:extLst>
                  <a:ext uri="{FF2B5EF4-FFF2-40B4-BE49-F238E27FC236}">
                    <a16:creationId xmlns:a16="http://schemas.microsoft.com/office/drawing/2014/main" id="{2956D537-96FF-A54D-8BA2-D5AE8F82BB99}"/>
                  </a:ext>
                </a:extLst>
              </p:cNvPr>
              <p:cNvGrpSpPr/>
              <p:nvPr/>
            </p:nvGrpSpPr>
            <p:grpSpPr>
              <a:xfrm>
                <a:off x="2143278" y="481023"/>
                <a:ext cx="820800" cy="820800"/>
                <a:chOff x="2238778" y="2007666"/>
                <a:chExt cx="820800" cy="820800"/>
              </a:xfrm>
            </p:grpSpPr>
            <p:sp>
              <p:nvSpPr>
                <p:cNvPr id="16" name="Shape 1110">
                  <a:extLst>
                    <a:ext uri="{FF2B5EF4-FFF2-40B4-BE49-F238E27FC236}">
                      <a16:creationId xmlns:a16="http://schemas.microsoft.com/office/drawing/2014/main" id="{4BCE4CEB-DFE5-934C-82DC-D79D13853803}"/>
                    </a:ext>
                  </a:extLst>
                </p:cNvPr>
                <p:cNvSpPr/>
                <p:nvPr/>
              </p:nvSpPr>
              <p:spPr>
                <a:xfrm>
                  <a:off x="2238778" y="2007666"/>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17" name="Shape 1111">
                  <a:extLst>
                    <a:ext uri="{FF2B5EF4-FFF2-40B4-BE49-F238E27FC236}">
                      <a16:creationId xmlns:a16="http://schemas.microsoft.com/office/drawing/2014/main" id="{67E27081-CE06-1743-8B3B-C13E67C473DA}"/>
                    </a:ext>
                  </a:extLst>
                </p:cNvPr>
                <p:cNvSpPr/>
                <p:nvPr/>
              </p:nvSpPr>
              <p:spPr>
                <a:xfrm rot="1800054">
                  <a:off x="2437972" y="2210960"/>
                  <a:ext cx="422700" cy="422700"/>
                </a:xfrm>
                <a:prstGeom prst="lightningBol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sp>
          <p:nvSpPr>
            <p:cNvPr id="9" name="Shape 1112">
              <a:extLst>
                <a:ext uri="{FF2B5EF4-FFF2-40B4-BE49-F238E27FC236}">
                  <a16:creationId xmlns:a16="http://schemas.microsoft.com/office/drawing/2014/main" id="{361BF8D0-AD7D-C644-81F9-70AFEAEA848B}"/>
                </a:ext>
              </a:extLst>
            </p:cNvPr>
            <p:cNvSpPr txBox="1"/>
            <p:nvPr/>
          </p:nvSpPr>
          <p:spPr>
            <a:xfrm>
              <a:off x="799775" y="1248150"/>
              <a:ext cx="8964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Portable</a:t>
              </a:r>
            </a:p>
          </p:txBody>
        </p:sp>
        <p:sp>
          <p:nvSpPr>
            <p:cNvPr id="10" name="Shape 1113">
              <a:extLst>
                <a:ext uri="{FF2B5EF4-FFF2-40B4-BE49-F238E27FC236}">
                  <a16:creationId xmlns:a16="http://schemas.microsoft.com/office/drawing/2014/main" id="{21E7799C-CAB6-F642-9EC1-907AA8E3F013}"/>
                </a:ext>
              </a:extLst>
            </p:cNvPr>
            <p:cNvSpPr txBox="1"/>
            <p:nvPr/>
          </p:nvSpPr>
          <p:spPr>
            <a:xfrm>
              <a:off x="2250072"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Fast</a:t>
              </a:r>
            </a:p>
          </p:txBody>
        </p:sp>
        <p:sp>
          <p:nvSpPr>
            <p:cNvPr id="11" name="Shape 1114">
              <a:extLst>
                <a:ext uri="{FF2B5EF4-FFF2-40B4-BE49-F238E27FC236}">
                  <a16:creationId xmlns:a16="http://schemas.microsoft.com/office/drawing/2014/main" id="{00929BE0-2A95-EF4E-B2A5-9AFDE3134558}"/>
                </a:ext>
              </a:extLst>
            </p:cNvPr>
            <p:cNvSpPr txBox="1"/>
            <p:nvPr/>
          </p:nvSpPr>
          <p:spPr>
            <a:xfrm>
              <a:off x="3539275"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Light</a:t>
              </a:r>
            </a:p>
          </p:txBody>
        </p:sp>
      </p:grpSp>
      <p:grpSp>
        <p:nvGrpSpPr>
          <p:cNvPr id="26" name="Shape 1115">
            <a:extLst>
              <a:ext uri="{FF2B5EF4-FFF2-40B4-BE49-F238E27FC236}">
                <a16:creationId xmlns:a16="http://schemas.microsoft.com/office/drawing/2014/main" id="{4BF0BA1B-5D9B-0F4B-90FB-BF9DB6CB8B5A}"/>
              </a:ext>
            </a:extLst>
          </p:cNvPr>
          <p:cNvGrpSpPr/>
          <p:nvPr/>
        </p:nvGrpSpPr>
        <p:grpSpPr>
          <a:xfrm>
            <a:off x="6091269" y="2187575"/>
            <a:ext cx="5482182" cy="1865875"/>
            <a:chOff x="4656625" y="410175"/>
            <a:chExt cx="4295251" cy="1461900"/>
          </a:xfrm>
        </p:grpSpPr>
        <p:grpSp>
          <p:nvGrpSpPr>
            <p:cNvPr id="27" name="Shape 1116">
              <a:extLst>
                <a:ext uri="{FF2B5EF4-FFF2-40B4-BE49-F238E27FC236}">
                  <a16:creationId xmlns:a16="http://schemas.microsoft.com/office/drawing/2014/main" id="{FC7FB9D7-0107-124E-A307-745EE6AEEAAC}"/>
                </a:ext>
              </a:extLst>
            </p:cNvPr>
            <p:cNvGrpSpPr/>
            <p:nvPr/>
          </p:nvGrpSpPr>
          <p:grpSpPr>
            <a:xfrm>
              <a:off x="4656625" y="410175"/>
              <a:ext cx="4205700" cy="1461900"/>
              <a:chOff x="4656625" y="410175"/>
              <a:chExt cx="4205700" cy="1461900"/>
            </a:xfrm>
          </p:grpSpPr>
          <p:sp>
            <p:nvSpPr>
              <p:cNvPr id="32" name="Shape 1117">
                <a:extLst>
                  <a:ext uri="{FF2B5EF4-FFF2-40B4-BE49-F238E27FC236}">
                    <a16:creationId xmlns:a16="http://schemas.microsoft.com/office/drawing/2014/main" id="{F264DB96-983E-D643-AEB6-7FDEF94F3F89}"/>
                  </a:ext>
                </a:extLst>
              </p:cNvPr>
              <p:cNvSpPr/>
              <p:nvPr/>
            </p:nvSpPr>
            <p:spPr>
              <a:xfrm>
                <a:off x="4656625" y="410175"/>
                <a:ext cx="4205700" cy="1461900"/>
              </a:xfrm>
              <a:prstGeom prst="rect">
                <a:avLst/>
              </a:prstGeom>
              <a:noFill/>
              <a:ln w="28575" cap="flat" cmpd="sng">
                <a:solidFill>
                  <a:srgbClr val="38761D"/>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33" name="Shape 1118">
                <a:extLst>
                  <a:ext uri="{FF2B5EF4-FFF2-40B4-BE49-F238E27FC236}">
                    <a16:creationId xmlns:a16="http://schemas.microsoft.com/office/drawing/2014/main" id="{6731EC1B-CC59-CF40-9B1C-A72CC4CCD5DF}"/>
                  </a:ext>
                </a:extLst>
              </p:cNvPr>
              <p:cNvGrpSpPr/>
              <p:nvPr/>
            </p:nvGrpSpPr>
            <p:grpSpPr>
              <a:xfrm>
                <a:off x="4736337" y="481024"/>
                <a:ext cx="820800" cy="820800"/>
                <a:chOff x="6540092" y="1906472"/>
                <a:chExt cx="820800" cy="820800"/>
              </a:xfrm>
            </p:grpSpPr>
            <p:sp>
              <p:nvSpPr>
                <p:cNvPr id="48" name="Shape 1119">
                  <a:extLst>
                    <a:ext uri="{FF2B5EF4-FFF2-40B4-BE49-F238E27FC236}">
                      <a16:creationId xmlns:a16="http://schemas.microsoft.com/office/drawing/2014/main" id="{92412B20-D6B7-594C-B87B-1862EE666A43}"/>
                    </a:ext>
                  </a:extLst>
                </p:cNvPr>
                <p:cNvSpPr/>
                <p:nvPr/>
              </p:nvSpPr>
              <p:spPr>
                <a:xfrm>
                  <a:off x="6540092"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9" name="Shape 1120">
                  <a:extLst>
                    <a:ext uri="{FF2B5EF4-FFF2-40B4-BE49-F238E27FC236}">
                      <a16:creationId xmlns:a16="http://schemas.microsoft.com/office/drawing/2014/main" id="{4811CBD3-09AE-ED47-93D0-380415A879BB}"/>
                    </a:ext>
                  </a:extLst>
                </p:cNvPr>
                <p:cNvSpPr/>
                <p:nvPr/>
              </p:nvSpPr>
              <p:spPr>
                <a:xfrm>
                  <a:off x="6807700" y="2096061"/>
                  <a:ext cx="285732" cy="441769"/>
                </a:xfrm>
                <a:custGeom>
                  <a:avLst/>
                  <a:gdLst/>
                  <a:ahLst/>
                  <a:cxnLst/>
                  <a:rect l="0" t="0" r="0" b="0"/>
                  <a:pathLst>
                    <a:path w="665" h="1027" extrusionOk="0">
                      <a:moveTo>
                        <a:pt x="608" y="438"/>
                      </a:moveTo>
                      <a:cubicBezTo>
                        <a:pt x="608" y="257"/>
                        <a:pt x="608" y="257"/>
                        <a:pt x="608" y="257"/>
                      </a:cubicBezTo>
                      <a:cubicBezTo>
                        <a:pt x="608" y="116"/>
                        <a:pt x="493" y="0"/>
                        <a:pt x="351" y="0"/>
                      </a:cubicBezTo>
                      <a:cubicBezTo>
                        <a:pt x="313" y="0"/>
                        <a:pt x="313" y="0"/>
                        <a:pt x="313" y="0"/>
                      </a:cubicBezTo>
                      <a:cubicBezTo>
                        <a:pt x="172" y="0"/>
                        <a:pt x="57" y="116"/>
                        <a:pt x="57" y="257"/>
                      </a:cubicBezTo>
                      <a:cubicBezTo>
                        <a:pt x="57" y="438"/>
                        <a:pt x="57" y="438"/>
                        <a:pt x="57" y="438"/>
                      </a:cubicBezTo>
                      <a:cubicBezTo>
                        <a:pt x="0" y="438"/>
                        <a:pt x="0" y="438"/>
                        <a:pt x="0" y="438"/>
                      </a:cubicBezTo>
                      <a:cubicBezTo>
                        <a:pt x="0" y="1027"/>
                        <a:pt x="0" y="1027"/>
                        <a:pt x="0" y="1027"/>
                      </a:cubicBezTo>
                      <a:cubicBezTo>
                        <a:pt x="665" y="1027"/>
                        <a:pt x="665" y="1027"/>
                        <a:pt x="665" y="1027"/>
                      </a:cubicBezTo>
                      <a:cubicBezTo>
                        <a:pt x="665" y="438"/>
                        <a:pt x="665" y="438"/>
                        <a:pt x="665" y="438"/>
                      </a:cubicBezTo>
                      <a:lnTo>
                        <a:pt x="608" y="438"/>
                      </a:lnTo>
                      <a:close/>
                      <a:moveTo>
                        <a:pt x="171" y="257"/>
                      </a:moveTo>
                      <a:cubicBezTo>
                        <a:pt x="171" y="178"/>
                        <a:pt x="235" y="114"/>
                        <a:pt x="313" y="114"/>
                      </a:cubicBezTo>
                      <a:cubicBezTo>
                        <a:pt x="351" y="114"/>
                        <a:pt x="351" y="114"/>
                        <a:pt x="351" y="114"/>
                      </a:cubicBezTo>
                      <a:cubicBezTo>
                        <a:pt x="430" y="114"/>
                        <a:pt x="494" y="178"/>
                        <a:pt x="494" y="257"/>
                      </a:cubicBezTo>
                      <a:cubicBezTo>
                        <a:pt x="494" y="438"/>
                        <a:pt x="494" y="438"/>
                        <a:pt x="494" y="438"/>
                      </a:cubicBezTo>
                      <a:cubicBezTo>
                        <a:pt x="171" y="438"/>
                        <a:pt x="171" y="438"/>
                        <a:pt x="171" y="438"/>
                      </a:cubicBezTo>
                      <a:lnTo>
                        <a:pt x="171" y="257"/>
                      </a:lnTo>
                      <a:close/>
                      <a:moveTo>
                        <a:pt x="398" y="848"/>
                      </a:moveTo>
                      <a:cubicBezTo>
                        <a:pt x="267" y="848"/>
                        <a:pt x="267" y="848"/>
                        <a:pt x="267" y="848"/>
                      </a:cubicBezTo>
                      <a:cubicBezTo>
                        <a:pt x="297" y="738"/>
                        <a:pt x="297" y="738"/>
                        <a:pt x="297" y="738"/>
                      </a:cubicBezTo>
                      <a:cubicBezTo>
                        <a:pt x="272" y="725"/>
                        <a:pt x="254" y="699"/>
                        <a:pt x="254" y="668"/>
                      </a:cubicBezTo>
                      <a:cubicBezTo>
                        <a:pt x="254" y="625"/>
                        <a:pt x="289" y="590"/>
                        <a:pt x="332" y="590"/>
                      </a:cubicBezTo>
                      <a:cubicBezTo>
                        <a:pt x="376" y="590"/>
                        <a:pt x="411" y="625"/>
                        <a:pt x="411" y="668"/>
                      </a:cubicBezTo>
                      <a:cubicBezTo>
                        <a:pt x="411" y="699"/>
                        <a:pt x="393" y="725"/>
                        <a:pt x="368" y="738"/>
                      </a:cubicBezTo>
                      <a:lnTo>
                        <a:pt x="398" y="848"/>
                      </a:lnTo>
                      <a:close/>
                    </a:path>
                  </a:pathLst>
                </a:custGeom>
                <a:solidFill>
                  <a:srgbClr val="FFFFFF"/>
                </a:solidFill>
                <a:ln>
                  <a:noFill/>
                </a:ln>
              </p:spPr>
              <p:txBody>
                <a:bodyPr lIns="121804" tIns="60885" rIns="121804" bIns="60885" anchor="t" anchorCtr="0">
                  <a:noAutofit/>
                </a:bodyPr>
                <a:lstStyle/>
                <a:p>
                  <a:endParaRPr sz="1864">
                    <a:solidFill>
                      <a:srgbClr val="717074"/>
                    </a:solidFill>
                    <a:latin typeface="Metropolis" charset="0"/>
                    <a:ea typeface="Metropolis" charset="0"/>
                    <a:cs typeface="Metropolis" charset="0"/>
                  </a:endParaRPr>
                </a:p>
              </p:txBody>
            </p:sp>
          </p:grpSp>
          <p:grpSp>
            <p:nvGrpSpPr>
              <p:cNvPr id="34" name="Shape 1121">
                <a:extLst>
                  <a:ext uri="{FF2B5EF4-FFF2-40B4-BE49-F238E27FC236}">
                    <a16:creationId xmlns:a16="http://schemas.microsoft.com/office/drawing/2014/main" id="{6CADB3BD-CD02-8E43-93BA-5170594D3364}"/>
                  </a:ext>
                </a:extLst>
              </p:cNvPr>
              <p:cNvGrpSpPr/>
              <p:nvPr/>
            </p:nvGrpSpPr>
            <p:grpSpPr>
              <a:xfrm>
                <a:off x="5760474" y="481024"/>
                <a:ext cx="820800" cy="820800"/>
                <a:chOff x="7591270" y="1906472"/>
                <a:chExt cx="820800" cy="820800"/>
              </a:xfrm>
            </p:grpSpPr>
            <p:sp>
              <p:nvSpPr>
                <p:cNvPr id="46" name="Shape 1122">
                  <a:extLst>
                    <a:ext uri="{FF2B5EF4-FFF2-40B4-BE49-F238E27FC236}">
                      <a16:creationId xmlns:a16="http://schemas.microsoft.com/office/drawing/2014/main" id="{EFAF3204-2464-E141-B2AB-37E7FF206B0A}"/>
                    </a:ext>
                  </a:extLst>
                </p:cNvPr>
                <p:cNvSpPr/>
                <p:nvPr/>
              </p:nvSpPr>
              <p:spPr>
                <a:xfrm>
                  <a:off x="7591270"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7" name="Shape 1123">
                  <a:extLst>
                    <a:ext uri="{FF2B5EF4-FFF2-40B4-BE49-F238E27FC236}">
                      <a16:creationId xmlns:a16="http://schemas.microsoft.com/office/drawing/2014/main" id="{498D05D0-2DCB-2E40-8C72-9930DB3F8C7A}"/>
                    </a:ext>
                  </a:extLst>
                </p:cNvPr>
                <p:cNvPicPr preferRelativeResize="0"/>
                <p:nvPr/>
              </p:nvPicPr>
              <p:blipFill rotWithShape="1">
                <a:blip r:embed="rId3">
                  <a:alphaModFix/>
                </a:blip>
                <a:srcRect/>
                <a:stretch/>
              </p:blipFill>
              <p:spPr>
                <a:xfrm>
                  <a:off x="7673578" y="1971534"/>
                  <a:ext cx="631200" cy="631200"/>
                </a:xfrm>
                <a:prstGeom prst="rect">
                  <a:avLst/>
                </a:prstGeom>
                <a:noFill/>
                <a:ln>
                  <a:noFill/>
                </a:ln>
              </p:spPr>
            </p:pic>
          </p:grpSp>
          <p:grpSp>
            <p:nvGrpSpPr>
              <p:cNvPr id="35" name="Shape 1124">
                <a:extLst>
                  <a:ext uri="{FF2B5EF4-FFF2-40B4-BE49-F238E27FC236}">
                    <a16:creationId xmlns:a16="http://schemas.microsoft.com/office/drawing/2014/main" id="{FFDFCF2E-EB72-5F4B-87A7-405CCE7F8F1B}"/>
                  </a:ext>
                </a:extLst>
              </p:cNvPr>
              <p:cNvGrpSpPr/>
              <p:nvPr/>
            </p:nvGrpSpPr>
            <p:grpSpPr>
              <a:xfrm>
                <a:off x="6784609" y="481024"/>
                <a:ext cx="820800" cy="820800"/>
                <a:chOff x="8629817" y="1906472"/>
                <a:chExt cx="820800" cy="820800"/>
              </a:xfrm>
            </p:grpSpPr>
            <p:sp>
              <p:nvSpPr>
                <p:cNvPr id="44" name="Shape 1125">
                  <a:extLst>
                    <a:ext uri="{FF2B5EF4-FFF2-40B4-BE49-F238E27FC236}">
                      <a16:creationId xmlns:a16="http://schemas.microsoft.com/office/drawing/2014/main" id="{3C34575F-402B-8541-A9EC-00C4E732DF01}"/>
                    </a:ext>
                  </a:extLst>
                </p:cNvPr>
                <p:cNvSpPr/>
                <p:nvPr/>
              </p:nvSpPr>
              <p:spPr>
                <a:xfrm>
                  <a:off x="8629817"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5" name="Shape 1126">
                  <a:extLst>
                    <a:ext uri="{FF2B5EF4-FFF2-40B4-BE49-F238E27FC236}">
                      <a16:creationId xmlns:a16="http://schemas.microsoft.com/office/drawing/2014/main" id="{12C72C4B-D90B-AB41-8CAE-DE6E4F3FAF90}"/>
                    </a:ext>
                  </a:extLst>
                </p:cNvPr>
                <p:cNvPicPr preferRelativeResize="0"/>
                <p:nvPr/>
              </p:nvPicPr>
              <p:blipFill rotWithShape="1">
                <a:blip r:embed="rId4">
                  <a:alphaModFix/>
                </a:blip>
                <a:srcRect/>
                <a:stretch/>
              </p:blipFill>
              <p:spPr>
                <a:xfrm>
                  <a:off x="8827503" y="2115797"/>
                  <a:ext cx="425700" cy="439200"/>
                </a:xfrm>
                <a:prstGeom prst="rect">
                  <a:avLst/>
                </a:prstGeom>
                <a:noFill/>
                <a:ln>
                  <a:noFill/>
                </a:ln>
              </p:spPr>
            </p:pic>
          </p:grpSp>
          <p:grpSp>
            <p:nvGrpSpPr>
              <p:cNvPr id="36" name="Shape 1127">
                <a:extLst>
                  <a:ext uri="{FF2B5EF4-FFF2-40B4-BE49-F238E27FC236}">
                    <a16:creationId xmlns:a16="http://schemas.microsoft.com/office/drawing/2014/main" id="{22269C55-31E2-6040-AF59-07698BADD88A}"/>
                  </a:ext>
                </a:extLst>
              </p:cNvPr>
              <p:cNvGrpSpPr/>
              <p:nvPr/>
            </p:nvGrpSpPr>
            <p:grpSpPr>
              <a:xfrm>
                <a:off x="7875561" y="481024"/>
                <a:ext cx="820800" cy="820800"/>
                <a:chOff x="10744803" y="1906472"/>
                <a:chExt cx="820800" cy="820800"/>
              </a:xfrm>
            </p:grpSpPr>
            <p:sp>
              <p:nvSpPr>
                <p:cNvPr id="37" name="Shape 1128">
                  <a:extLst>
                    <a:ext uri="{FF2B5EF4-FFF2-40B4-BE49-F238E27FC236}">
                      <a16:creationId xmlns:a16="http://schemas.microsoft.com/office/drawing/2014/main" id="{FA9751C2-D8EA-FD47-A1F1-E1D222492845}"/>
                    </a:ext>
                  </a:extLst>
                </p:cNvPr>
                <p:cNvSpPr/>
                <p:nvPr/>
              </p:nvSpPr>
              <p:spPr>
                <a:xfrm>
                  <a:off x="10744803"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38" name="Shape 1129">
                  <a:extLst>
                    <a:ext uri="{FF2B5EF4-FFF2-40B4-BE49-F238E27FC236}">
                      <a16:creationId xmlns:a16="http://schemas.microsoft.com/office/drawing/2014/main" id="{A7AC4071-8EBC-A04F-9FC0-349FD295DD0F}"/>
                    </a:ext>
                  </a:extLst>
                </p:cNvPr>
                <p:cNvGrpSpPr/>
                <p:nvPr/>
              </p:nvGrpSpPr>
              <p:grpSpPr>
                <a:xfrm>
                  <a:off x="10925504" y="2080102"/>
                  <a:ext cx="457200" cy="465777"/>
                  <a:chOff x="10925504" y="2080102"/>
                  <a:chExt cx="457200" cy="465777"/>
                </a:xfrm>
              </p:grpSpPr>
              <p:grpSp>
                <p:nvGrpSpPr>
                  <p:cNvPr id="39" name="Shape 1130">
                    <a:extLst>
                      <a:ext uri="{FF2B5EF4-FFF2-40B4-BE49-F238E27FC236}">
                        <a16:creationId xmlns:a16="http://schemas.microsoft.com/office/drawing/2014/main" id="{DB6436BC-6B39-F144-B2F0-4190769AE45B}"/>
                      </a:ext>
                    </a:extLst>
                  </p:cNvPr>
                  <p:cNvGrpSpPr/>
                  <p:nvPr/>
                </p:nvGrpSpPr>
                <p:grpSpPr>
                  <a:xfrm>
                    <a:off x="10962763" y="2080102"/>
                    <a:ext cx="382380" cy="434499"/>
                    <a:chOff x="8376084" y="4018642"/>
                    <a:chExt cx="495760" cy="563333"/>
                  </a:xfrm>
                </p:grpSpPr>
                <p:sp>
                  <p:nvSpPr>
                    <p:cNvPr id="41" name="Shape 1131">
                      <a:extLst>
                        <a:ext uri="{FF2B5EF4-FFF2-40B4-BE49-F238E27FC236}">
                          <a16:creationId xmlns:a16="http://schemas.microsoft.com/office/drawing/2014/main" id="{202C0618-3B80-6445-85B4-4FC33726A264}"/>
                        </a:ext>
                      </a:extLst>
                    </p:cNvPr>
                    <p:cNvSpPr/>
                    <p:nvPr/>
                  </p:nvSpPr>
                  <p:spPr>
                    <a:xfrm>
                      <a:off x="8376084" y="4074976"/>
                      <a:ext cx="134400" cy="5070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2" name="Shape 1132">
                      <a:extLst>
                        <a:ext uri="{FF2B5EF4-FFF2-40B4-BE49-F238E27FC236}">
                          <a16:creationId xmlns:a16="http://schemas.microsoft.com/office/drawing/2014/main" id="{1B130629-1D1A-B847-A206-49882D572A47}"/>
                        </a:ext>
                      </a:extLst>
                    </p:cNvPr>
                    <p:cNvSpPr/>
                    <p:nvPr/>
                  </p:nvSpPr>
                  <p:spPr>
                    <a:xfrm>
                      <a:off x="8737445" y="4018642"/>
                      <a:ext cx="134400" cy="5631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3" name="Shape 1133">
                      <a:extLst>
                        <a:ext uri="{FF2B5EF4-FFF2-40B4-BE49-F238E27FC236}">
                          <a16:creationId xmlns:a16="http://schemas.microsoft.com/office/drawing/2014/main" id="{334650D5-AAA2-3F47-B8CD-2DC5BE3CFF92}"/>
                        </a:ext>
                      </a:extLst>
                    </p:cNvPr>
                    <p:cNvSpPr/>
                    <p:nvPr/>
                  </p:nvSpPr>
                  <p:spPr>
                    <a:xfrm>
                      <a:off x="8556764" y="4140369"/>
                      <a:ext cx="134400" cy="4416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cxnSp>
                <p:nvCxnSpPr>
                  <p:cNvPr id="40" name="Shape 1134">
                    <a:extLst>
                      <a:ext uri="{FF2B5EF4-FFF2-40B4-BE49-F238E27FC236}">
                        <a16:creationId xmlns:a16="http://schemas.microsoft.com/office/drawing/2014/main" id="{4DD3F1A4-ABF7-A048-B845-C5644B65C487}"/>
                      </a:ext>
                    </a:extLst>
                  </p:cNvPr>
                  <p:cNvCxnSpPr/>
                  <p:nvPr/>
                </p:nvCxnSpPr>
                <p:spPr>
                  <a:xfrm>
                    <a:off x="10925504" y="2545880"/>
                    <a:ext cx="457200" cy="0"/>
                  </a:xfrm>
                  <a:prstGeom prst="straightConnector1">
                    <a:avLst/>
                  </a:prstGeom>
                  <a:noFill/>
                  <a:ln w="19050" cap="flat" cmpd="sng">
                    <a:solidFill>
                      <a:srgbClr val="FFFFFF"/>
                    </a:solidFill>
                    <a:prstDash val="solid"/>
                    <a:miter/>
                    <a:headEnd type="none" w="med" len="med"/>
                    <a:tailEnd type="none" w="med" len="med"/>
                  </a:ln>
                </p:spPr>
              </p:cxnSp>
            </p:grpSp>
          </p:grpSp>
        </p:grpSp>
        <p:sp>
          <p:nvSpPr>
            <p:cNvPr id="28" name="Shape 1135">
              <a:extLst>
                <a:ext uri="{FF2B5EF4-FFF2-40B4-BE49-F238E27FC236}">
                  <a16:creationId xmlns:a16="http://schemas.microsoft.com/office/drawing/2014/main" id="{73822CEF-E0B7-274D-9966-E0422433B114}"/>
                </a:ext>
              </a:extLst>
            </p:cNvPr>
            <p:cNvSpPr txBox="1"/>
            <p:nvPr/>
          </p:nvSpPr>
          <p:spPr>
            <a:xfrm>
              <a:off x="4755837" y="1248150"/>
              <a:ext cx="8208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Secure</a:t>
              </a:r>
            </a:p>
          </p:txBody>
        </p:sp>
        <p:sp>
          <p:nvSpPr>
            <p:cNvPr id="29" name="Shape 1136">
              <a:extLst>
                <a:ext uri="{FF2B5EF4-FFF2-40B4-BE49-F238E27FC236}">
                  <a16:creationId xmlns:a16="http://schemas.microsoft.com/office/drawing/2014/main" id="{57D764E3-D6B9-8543-BC0A-419417617D67}"/>
                </a:ext>
              </a:extLst>
            </p:cNvPr>
            <p:cNvSpPr txBox="1"/>
            <p:nvPr/>
          </p:nvSpPr>
          <p:spPr>
            <a:xfrm>
              <a:off x="5628612" y="1255025"/>
              <a:ext cx="11040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Network</a:t>
              </a:r>
            </a:p>
          </p:txBody>
        </p:sp>
        <p:sp>
          <p:nvSpPr>
            <p:cNvPr id="30" name="Shape 1137">
              <a:extLst>
                <a:ext uri="{FF2B5EF4-FFF2-40B4-BE49-F238E27FC236}">
                  <a16:creationId xmlns:a16="http://schemas.microsoft.com/office/drawing/2014/main" id="{46555649-5BA3-DD43-803B-D5B650316FDC}"/>
                </a:ext>
              </a:extLst>
            </p:cNvPr>
            <p:cNvSpPr txBox="1"/>
            <p:nvPr/>
          </p:nvSpPr>
          <p:spPr>
            <a:xfrm>
              <a:off x="6642813" y="1255025"/>
              <a:ext cx="11712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Data Persistence</a:t>
              </a:r>
            </a:p>
          </p:txBody>
        </p:sp>
        <p:sp>
          <p:nvSpPr>
            <p:cNvPr id="31" name="Shape 1138">
              <a:extLst>
                <a:ext uri="{FF2B5EF4-FFF2-40B4-BE49-F238E27FC236}">
                  <a16:creationId xmlns:a16="http://schemas.microsoft.com/office/drawing/2014/main" id="{39E9CCE4-3E84-6545-B744-B8FF6417AA8D}"/>
                </a:ext>
              </a:extLst>
            </p:cNvPr>
            <p:cNvSpPr txBox="1"/>
            <p:nvPr/>
          </p:nvSpPr>
          <p:spPr>
            <a:xfrm>
              <a:off x="7657376" y="1255025"/>
              <a:ext cx="1294500" cy="501900"/>
            </a:xfrm>
            <a:prstGeom prst="rect">
              <a:avLst/>
            </a:prstGeom>
            <a:noFill/>
            <a:ln>
              <a:noFill/>
            </a:ln>
          </p:spPr>
          <p:txBody>
            <a:bodyPr lIns="121804" tIns="121804" rIns="121804" bIns="121804" anchor="t" anchorCtr="0">
              <a:noAutofit/>
            </a:bodyPr>
            <a:lstStyle/>
            <a:p>
              <a:pPr algn="ctr"/>
              <a:r>
                <a:rPr lang="en" sz="1864">
                  <a:latin typeface="Metropolis" charset="0"/>
                  <a:ea typeface="Metropolis" charset="0"/>
                  <a:cs typeface="Metropolis" charset="0"/>
                  <a:sym typeface="Ubuntu"/>
                </a:rPr>
                <a:t>Consistent</a:t>
              </a:r>
            </a:p>
            <a:p>
              <a:pPr algn="ctr"/>
              <a:r>
                <a:rPr lang="en" sz="1731">
                  <a:latin typeface="Metropolis" charset="0"/>
                  <a:ea typeface="Metropolis" charset="0"/>
                  <a:cs typeface="Metropolis" charset="0"/>
                  <a:sym typeface="Ubuntu"/>
                </a:rPr>
                <a:t>Management</a:t>
              </a:r>
            </a:p>
          </p:txBody>
        </p:sp>
      </p:grpSp>
      <p:grpSp>
        <p:nvGrpSpPr>
          <p:cNvPr id="50" name="Group 49">
            <a:extLst>
              <a:ext uri="{FF2B5EF4-FFF2-40B4-BE49-F238E27FC236}">
                <a16:creationId xmlns:a16="http://schemas.microsoft.com/office/drawing/2014/main" id="{A806F56D-3D5C-FF46-AC8C-5E3FA215CB53}"/>
              </a:ext>
            </a:extLst>
          </p:cNvPr>
          <p:cNvGrpSpPr/>
          <p:nvPr/>
        </p:nvGrpSpPr>
        <p:grpSpPr>
          <a:xfrm>
            <a:off x="615376" y="3935705"/>
            <a:ext cx="5367884" cy="2276607"/>
            <a:chOff x="613949" y="3935837"/>
            <a:chExt cx="5369282" cy="2277200"/>
          </a:xfrm>
        </p:grpSpPr>
        <p:cxnSp>
          <p:nvCxnSpPr>
            <p:cNvPr id="51" name="Shape 1139">
              <a:extLst>
                <a:ext uri="{FF2B5EF4-FFF2-40B4-BE49-F238E27FC236}">
                  <a16:creationId xmlns:a16="http://schemas.microsoft.com/office/drawing/2014/main" id="{05715330-35A8-464C-9940-8695C038449B}"/>
                </a:ext>
              </a:extLst>
            </p:cNvPr>
            <p:cNvCxnSpPr/>
            <p:nvPr/>
          </p:nvCxnSpPr>
          <p:spPr>
            <a:xfrm>
              <a:off x="5073297" y="3935837"/>
              <a:ext cx="0" cy="914400"/>
            </a:xfrm>
            <a:prstGeom prst="straightConnector1">
              <a:avLst/>
            </a:prstGeom>
            <a:noFill/>
            <a:ln w="38100" cap="flat" cmpd="sng">
              <a:solidFill>
                <a:srgbClr val="4A86E8"/>
              </a:solidFill>
              <a:prstDash val="solid"/>
              <a:round/>
              <a:headEnd type="none" w="lg" len="lg"/>
              <a:tailEnd type="triangle" w="lg" len="lg"/>
            </a:ln>
          </p:spPr>
        </p:cxnSp>
        <p:grpSp>
          <p:nvGrpSpPr>
            <p:cNvPr id="52" name="Shape 1142">
              <a:extLst>
                <a:ext uri="{FF2B5EF4-FFF2-40B4-BE49-F238E27FC236}">
                  <a16:creationId xmlns:a16="http://schemas.microsoft.com/office/drawing/2014/main" id="{18C5D648-385A-3F4B-ACFA-EDE99D89B075}"/>
                </a:ext>
              </a:extLst>
            </p:cNvPr>
            <p:cNvGrpSpPr/>
            <p:nvPr/>
          </p:nvGrpSpPr>
          <p:grpSpPr>
            <a:xfrm>
              <a:off x="613949" y="4853385"/>
              <a:ext cx="5369282" cy="1359652"/>
              <a:chOff x="366300" y="2955725"/>
              <a:chExt cx="4205700" cy="1065000"/>
            </a:xfrm>
          </p:grpSpPr>
          <p:sp>
            <p:nvSpPr>
              <p:cNvPr id="55" name="Shape 1143">
                <a:extLst>
                  <a:ext uri="{FF2B5EF4-FFF2-40B4-BE49-F238E27FC236}">
                    <a16:creationId xmlns:a16="http://schemas.microsoft.com/office/drawing/2014/main" id="{A6738B65-0917-AB45-911F-7ED483843793}"/>
                  </a:ext>
                </a:extLst>
              </p:cNvPr>
              <p:cNvSpPr/>
              <p:nvPr/>
            </p:nvSpPr>
            <p:spPr>
              <a:xfrm>
                <a:off x="366300" y="2955725"/>
                <a:ext cx="4205700" cy="1065000"/>
              </a:xfrm>
              <a:prstGeom prst="rect">
                <a:avLst/>
              </a:prstGeom>
              <a:solidFill>
                <a:srgbClr val="CFE2F3"/>
              </a:solidFill>
              <a:ln w="952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56" name="Shape 1144">
                <a:extLst>
                  <a:ext uri="{FF2B5EF4-FFF2-40B4-BE49-F238E27FC236}">
                    <a16:creationId xmlns:a16="http://schemas.microsoft.com/office/drawing/2014/main" id="{7981CD7C-6BBC-BB41-BCD6-2354D7B5A0B4}"/>
                  </a:ext>
                </a:extLst>
              </p:cNvPr>
              <p:cNvSpPr txBox="1"/>
              <p:nvPr/>
            </p:nvSpPr>
            <p:spPr>
              <a:xfrm>
                <a:off x="464671" y="3216017"/>
                <a:ext cx="1566599" cy="6642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Ability to move</a:t>
                </a:r>
              </a:p>
              <a:p>
                <a:pPr algn="ctr"/>
                <a:r>
                  <a:rPr lang="en-US" sz="1600">
                    <a:latin typeface="Metropolis" charset="0"/>
                    <a:ea typeface="Metropolis" charset="0"/>
                    <a:cs typeface="Metropolis" charset="0"/>
                    <a:sym typeface="Ubuntu"/>
                  </a:rPr>
                  <a:t>D</a:t>
                </a:r>
                <a:r>
                  <a:rPr lang="en" sz="1600">
                    <a:latin typeface="Metropolis" charset="0"/>
                    <a:ea typeface="Metropolis" charset="0"/>
                    <a:cs typeface="Metropolis" charset="0"/>
                    <a:sym typeface="Ubuntu"/>
                  </a:rPr>
                  <a:t>ev</a:t>
                </a:r>
                <a:r>
                  <a:rPr lang="en" sz="1600">
                    <a:latin typeface="Metropolis" charset="0"/>
                    <a:ea typeface="Metropolis" charset="0"/>
                    <a:cs typeface="Metropolis" charset="0"/>
                    <a:sym typeface="Wingdings" panose="05000000000000000000" pitchFamily="2" charset="2"/>
                  </a:rPr>
                  <a:t> Test  Prod</a:t>
                </a:r>
                <a:endParaRPr lang="en" sz="1600">
                  <a:latin typeface="Metropolis" charset="0"/>
                  <a:ea typeface="Metropolis" charset="0"/>
                  <a:cs typeface="Metropolis" charset="0"/>
                  <a:sym typeface="Ubuntu"/>
                </a:endParaRPr>
              </a:p>
            </p:txBody>
          </p:sp>
          <p:sp>
            <p:nvSpPr>
              <p:cNvPr id="57" name="Shape 1145">
                <a:extLst>
                  <a:ext uri="{FF2B5EF4-FFF2-40B4-BE49-F238E27FC236}">
                    <a16:creationId xmlns:a16="http://schemas.microsoft.com/office/drawing/2014/main" id="{2D08E39C-440D-CB45-B062-7411509832C6}"/>
                  </a:ext>
                </a:extLst>
              </p:cNvPr>
              <p:cNvSpPr txBox="1"/>
              <p:nvPr/>
            </p:nvSpPr>
            <p:spPr>
              <a:xfrm>
                <a:off x="1989826" y="2994037"/>
                <a:ext cx="1247382" cy="939385"/>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Rapid start times</a:t>
                </a:r>
              </a:p>
              <a:p>
                <a:pPr algn="ctr"/>
                <a:r>
                  <a:rPr lang="en" sz="1600">
                    <a:latin typeface="Metropolis" charset="0"/>
                    <a:ea typeface="Metropolis" charset="0"/>
                    <a:cs typeface="Metropolis" charset="0"/>
                    <a:sym typeface="Ubuntu"/>
                  </a:rPr>
                  <a:t>&amp;</a:t>
                </a:r>
              </a:p>
              <a:p>
                <a:pPr algn="ctr"/>
                <a:r>
                  <a:rPr lang="en" sz="1600" b="1">
                    <a:latin typeface="Metropolis" charset="0"/>
                    <a:ea typeface="Metropolis" charset="0"/>
                    <a:cs typeface="Metropolis" charset="0"/>
                    <a:sym typeface="Ubuntu"/>
                  </a:rPr>
                  <a:t>Control</a:t>
                </a:r>
              </a:p>
            </p:txBody>
          </p:sp>
          <p:sp>
            <p:nvSpPr>
              <p:cNvPr id="58" name="Shape 1146">
                <a:extLst>
                  <a:ext uri="{FF2B5EF4-FFF2-40B4-BE49-F238E27FC236}">
                    <a16:creationId xmlns:a16="http://schemas.microsoft.com/office/drawing/2014/main" id="{C2744B4A-958B-DD49-9304-30C97F8377AB}"/>
                  </a:ext>
                </a:extLst>
              </p:cNvPr>
              <p:cNvSpPr txBox="1"/>
              <p:nvPr/>
            </p:nvSpPr>
            <p:spPr>
              <a:xfrm>
                <a:off x="3196764" y="3035817"/>
                <a:ext cx="1375111" cy="869757"/>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Minimal </a:t>
                </a:r>
                <a:r>
                  <a:rPr lang="en-US" sz="1600" dirty="0">
                    <a:latin typeface="Metropolis" charset="0"/>
                    <a:ea typeface="Metropolis" charset="0"/>
                    <a:cs typeface="Metropolis" charset="0"/>
                    <a:sym typeface="Ubuntu"/>
                  </a:rPr>
                  <a:t>Configuration</a:t>
                </a:r>
                <a:r>
                  <a:rPr lang="en" sz="1600" dirty="0">
                    <a:latin typeface="Metropolis" charset="0"/>
                    <a:ea typeface="Metropolis" charset="0"/>
                    <a:cs typeface="Metropolis" charset="0"/>
                    <a:sym typeface="Ubuntu"/>
                  </a:rPr>
                  <a:t> and footprint</a:t>
                </a:r>
                <a:endParaRPr lang="en" sz="1200" dirty="0">
                  <a:latin typeface="Metropolis" charset="0"/>
                  <a:ea typeface="Metropolis" charset="0"/>
                  <a:cs typeface="Metropolis" charset="0"/>
                  <a:sym typeface="Ubuntu"/>
                </a:endParaRPr>
              </a:p>
            </p:txBody>
          </p:sp>
        </p:grpSp>
        <p:cxnSp>
          <p:nvCxnSpPr>
            <p:cNvPr id="53" name="Shape 1153">
              <a:extLst>
                <a:ext uri="{FF2B5EF4-FFF2-40B4-BE49-F238E27FC236}">
                  <a16:creationId xmlns:a16="http://schemas.microsoft.com/office/drawing/2014/main" id="{432E3BB8-89FB-C246-BB12-0022B4EAA261}"/>
                </a:ext>
              </a:extLst>
            </p:cNvPr>
            <p:cNvCxnSpPr/>
            <p:nvPr/>
          </p:nvCxnSpPr>
          <p:spPr>
            <a:xfrm>
              <a:off x="3427412" y="3935837"/>
              <a:ext cx="0" cy="914400"/>
            </a:xfrm>
            <a:prstGeom prst="straightConnector1">
              <a:avLst/>
            </a:prstGeom>
            <a:noFill/>
            <a:ln w="38100" cap="flat" cmpd="sng">
              <a:solidFill>
                <a:srgbClr val="4A86E8"/>
              </a:solidFill>
              <a:prstDash val="solid"/>
              <a:round/>
              <a:headEnd type="none" w="lg" len="lg"/>
              <a:tailEnd type="triangle" w="lg" len="lg"/>
            </a:ln>
          </p:spPr>
        </p:cxnSp>
        <p:cxnSp>
          <p:nvCxnSpPr>
            <p:cNvPr id="54" name="Shape 1154">
              <a:extLst>
                <a:ext uri="{FF2B5EF4-FFF2-40B4-BE49-F238E27FC236}">
                  <a16:creationId xmlns:a16="http://schemas.microsoft.com/office/drawing/2014/main" id="{D684E1AB-A648-9C44-8E25-243A065E8E5C}"/>
                </a:ext>
              </a:extLst>
            </p:cNvPr>
            <p:cNvCxnSpPr/>
            <p:nvPr/>
          </p:nvCxnSpPr>
          <p:spPr>
            <a:xfrm>
              <a:off x="1702829" y="3935838"/>
              <a:ext cx="0" cy="914400"/>
            </a:xfrm>
            <a:prstGeom prst="straightConnector1">
              <a:avLst/>
            </a:prstGeom>
            <a:noFill/>
            <a:ln w="38100" cap="flat" cmpd="sng">
              <a:solidFill>
                <a:srgbClr val="4A86E8"/>
              </a:solidFill>
              <a:prstDash val="solid"/>
              <a:round/>
              <a:headEnd type="none" w="lg" len="lg"/>
              <a:tailEnd type="triangle" w="lg" len="lg"/>
            </a:ln>
          </p:spPr>
        </p:cxnSp>
      </p:grpSp>
      <p:grpSp>
        <p:nvGrpSpPr>
          <p:cNvPr id="59" name="Group 58">
            <a:extLst>
              <a:ext uri="{FF2B5EF4-FFF2-40B4-BE49-F238E27FC236}">
                <a16:creationId xmlns:a16="http://schemas.microsoft.com/office/drawing/2014/main" id="{3FBEFE60-E3D5-2946-B578-6F6AA30F60AB}"/>
              </a:ext>
            </a:extLst>
          </p:cNvPr>
          <p:cNvGrpSpPr/>
          <p:nvPr/>
        </p:nvGrpSpPr>
        <p:grpSpPr>
          <a:xfrm>
            <a:off x="5884218" y="3935705"/>
            <a:ext cx="5628640" cy="2276607"/>
            <a:chOff x="5884163" y="3935837"/>
            <a:chExt cx="5630106" cy="2277200"/>
          </a:xfrm>
        </p:grpSpPr>
        <p:cxnSp>
          <p:nvCxnSpPr>
            <p:cNvPr id="60" name="Shape 1140">
              <a:extLst>
                <a:ext uri="{FF2B5EF4-FFF2-40B4-BE49-F238E27FC236}">
                  <a16:creationId xmlns:a16="http://schemas.microsoft.com/office/drawing/2014/main" id="{56205B3F-B0CC-D846-8BBA-99201E14C33F}"/>
                </a:ext>
              </a:extLst>
            </p:cNvPr>
            <p:cNvCxnSpPr/>
            <p:nvPr/>
          </p:nvCxnSpPr>
          <p:spPr>
            <a:xfrm>
              <a:off x="6780212" y="3948632"/>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1" name="Shape 1141">
              <a:extLst>
                <a:ext uri="{FF2B5EF4-FFF2-40B4-BE49-F238E27FC236}">
                  <a16:creationId xmlns:a16="http://schemas.microsoft.com/office/drawing/2014/main" id="{11AC853C-E83D-7E48-881D-A933FB9B644A}"/>
                </a:ext>
              </a:extLst>
            </p:cNvPr>
            <p:cNvCxnSpPr/>
            <p:nvPr/>
          </p:nvCxnSpPr>
          <p:spPr>
            <a:xfrm>
              <a:off x="7999412" y="3935837"/>
              <a:ext cx="0" cy="914400"/>
            </a:xfrm>
            <a:prstGeom prst="straightConnector1">
              <a:avLst/>
            </a:prstGeom>
            <a:noFill/>
            <a:ln w="38100" cap="flat" cmpd="sng">
              <a:solidFill>
                <a:srgbClr val="38761D"/>
              </a:solidFill>
              <a:prstDash val="solid"/>
              <a:round/>
              <a:headEnd type="none" w="lg" len="lg"/>
              <a:tailEnd type="triangle" w="lg" len="lg"/>
            </a:ln>
          </p:spPr>
        </p:cxnSp>
        <p:grpSp>
          <p:nvGrpSpPr>
            <p:cNvPr id="62" name="Shape 1147">
              <a:extLst>
                <a:ext uri="{FF2B5EF4-FFF2-40B4-BE49-F238E27FC236}">
                  <a16:creationId xmlns:a16="http://schemas.microsoft.com/office/drawing/2014/main" id="{3BA7EEA1-4E08-E941-A1B8-161454D80EFF}"/>
                </a:ext>
              </a:extLst>
            </p:cNvPr>
            <p:cNvGrpSpPr/>
            <p:nvPr/>
          </p:nvGrpSpPr>
          <p:grpSpPr>
            <a:xfrm>
              <a:off x="5884163" y="4853385"/>
              <a:ext cx="5630106" cy="1359652"/>
              <a:chOff x="4494400" y="2955725"/>
              <a:chExt cx="4410000" cy="1065000"/>
            </a:xfrm>
          </p:grpSpPr>
          <p:sp>
            <p:nvSpPr>
              <p:cNvPr id="65" name="Shape 1148">
                <a:extLst>
                  <a:ext uri="{FF2B5EF4-FFF2-40B4-BE49-F238E27FC236}">
                    <a16:creationId xmlns:a16="http://schemas.microsoft.com/office/drawing/2014/main" id="{BC91BB94-EB09-184C-B0AF-4F463E0AC55F}"/>
                  </a:ext>
                </a:extLst>
              </p:cNvPr>
              <p:cNvSpPr/>
              <p:nvPr/>
            </p:nvSpPr>
            <p:spPr>
              <a:xfrm>
                <a:off x="4656625" y="2955725"/>
                <a:ext cx="4205700" cy="1065000"/>
              </a:xfrm>
              <a:prstGeom prst="rect">
                <a:avLst/>
              </a:prstGeom>
              <a:solidFill>
                <a:srgbClr val="D9EAD3"/>
              </a:solidFill>
              <a:ln w="9525" cap="flat" cmpd="sng">
                <a:solidFill>
                  <a:schemeClr val="dk2"/>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66" name="Shape 1149">
                <a:extLst>
                  <a:ext uri="{FF2B5EF4-FFF2-40B4-BE49-F238E27FC236}">
                    <a16:creationId xmlns:a16="http://schemas.microsoft.com/office/drawing/2014/main" id="{46EDC277-1A9E-7544-A2D4-0C5486E8F426}"/>
                  </a:ext>
                </a:extLst>
              </p:cNvPr>
              <p:cNvSpPr txBox="1"/>
              <p:nvPr/>
            </p:nvSpPr>
            <p:spPr>
              <a:xfrm>
                <a:off x="4494400" y="31307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Meet</a:t>
                </a:r>
              </a:p>
              <a:p>
                <a:pPr algn="ctr"/>
                <a:r>
                  <a:rPr lang="en" sz="1600" dirty="0">
                    <a:latin typeface="Metropolis" charset="0"/>
                    <a:ea typeface="Metropolis" charset="0"/>
                    <a:cs typeface="Metropolis" charset="0"/>
                    <a:sym typeface="Ubuntu"/>
                  </a:rPr>
                  <a:t>security</a:t>
                </a:r>
              </a:p>
              <a:p>
                <a:pPr algn="ctr"/>
                <a:r>
                  <a:rPr lang="en" sz="1600" dirty="0">
                    <a:latin typeface="Metropolis" charset="0"/>
                    <a:ea typeface="Metropolis" charset="0"/>
                    <a:cs typeface="Metropolis" charset="0"/>
                    <a:sym typeface="Ubuntu"/>
                  </a:rPr>
                  <a:t>standards</a:t>
                </a:r>
              </a:p>
            </p:txBody>
          </p:sp>
          <p:sp>
            <p:nvSpPr>
              <p:cNvPr id="67" name="Shape 1150">
                <a:extLst>
                  <a:ext uri="{FF2B5EF4-FFF2-40B4-BE49-F238E27FC236}">
                    <a16:creationId xmlns:a16="http://schemas.microsoft.com/office/drawing/2014/main" id="{74925073-5C68-9B47-8996-A42F2841E211}"/>
                  </a:ext>
                </a:extLst>
              </p:cNvPr>
              <p:cNvSpPr txBox="1"/>
              <p:nvPr/>
            </p:nvSpPr>
            <p:spPr>
              <a:xfrm>
                <a:off x="5499025" y="31609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Hook into</a:t>
                </a:r>
              </a:p>
              <a:p>
                <a:pPr algn="ctr"/>
                <a:r>
                  <a:rPr lang="en" sz="1600" dirty="0">
                    <a:latin typeface="Metropolis" charset="0"/>
                    <a:ea typeface="Metropolis" charset="0"/>
                    <a:cs typeface="Metropolis" charset="0"/>
                    <a:sym typeface="Ubuntu"/>
                  </a:rPr>
                  <a:t>existing</a:t>
                </a:r>
              </a:p>
              <a:p>
                <a:pPr algn="ctr"/>
                <a:r>
                  <a:rPr lang="en" sz="1600" dirty="0">
                    <a:latin typeface="Metropolis" charset="0"/>
                    <a:ea typeface="Metropolis" charset="0"/>
                    <a:cs typeface="Metropolis" charset="0"/>
                    <a:sym typeface="Ubuntu"/>
                  </a:rPr>
                  <a:t>network</a:t>
                </a:r>
              </a:p>
            </p:txBody>
          </p:sp>
          <p:sp>
            <p:nvSpPr>
              <p:cNvPr id="68" name="Shape 1151">
                <a:extLst>
                  <a:ext uri="{FF2B5EF4-FFF2-40B4-BE49-F238E27FC236}">
                    <a16:creationId xmlns:a16="http://schemas.microsoft.com/office/drawing/2014/main" id="{6D158D86-6D1F-644F-99CD-5BC6EBCF6E5F}"/>
                  </a:ext>
                </a:extLst>
              </p:cNvPr>
              <p:cNvSpPr txBox="1"/>
              <p:nvPr/>
            </p:nvSpPr>
            <p:spPr>
              <a:xfrm>
                <a:off x="6609975" y="3130775"/>
                <a:ext cx="12369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Access to the “state” of the app</a:t>
                </a:r>
              </a:p>
            </p:txBody>
          </p:sp>
          <p:sp>
            <p:nvSpPr>
              <p:cNvPr id="69" name="Shape 1152">
                <a:extLst>
                  <a:ext uri="{FF2B5EF4-FFF2-40B4-BE49-F238E27FC236}">
                    <a16:creationId xmlns:a16="http://schemas.microsoft.com/office/drawing/2014/main" id="{5261BB1C-D7DB-0243-B53D-EF3FD67113E7}"/>
                  </a:ext>
                </a:extLst>
              </p:cNvPr>
              <p:cNvSpPr txBox="1"/>
              <p:nvPr/>
            </p:nvSpPr>
            <p:spPr>
              <a:xfrm>
                <a:off x="7667500"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Single</a:t>
                </a:r>
              </a:p>
              <a:p>
                <a:pPr algn="ctr"/>
                <a:r>
                  <a:rPr lang="en" sz="1600">
                    <a:latin typeface="Metropolis" charset="0"/>
                    <a:ea typeface="Metropolis" charset="0"/>
                    <a:cs typeface="Metropolis" charset="0"/>
                    <a:sym typeface="Ubuntu"/>
                  </a:rPr>
                  <a:t>pane of</a:t>
                </a:r>
              </a:p>
              <a:p>
                <a:pPr algn="ctr"/>
                <a:r>
                  <a:rPr lang="en" sz="1600">
                    <a:latin typeface="Metropolis" charset="0"/>
                    <a:ea typeface="Metropolis" charset="0"/>
                    <a:cs typeface="Metropolis" charset="0"/>
                    <a:sym typeface="Ubuntu"/>
                  </a:rPr>
                  <a:t>glass</a:t>
                </a:r>
              </a:p>
            </p:txBody>
          </p:sp>
        </p:grpSp>
        <p:cxnSp>
          <p:nvCxnSpPr>
            <p:cNvPr id="63" name="Shape 1155">
              <a:extLst>
                <a:ext uri="{FF2B5EF4-FFF2-40B4-BE49-F238E27FC236}">
                  <a16:creationId xmlns:a16="http://schemas.microsoft.com/office/drawing/2014/main" id="{19DAAA4E-2163-6F42-A1AF-242712BCC45B}"/>
                </a:ext>
              </a:extLst>
            </p:cNvPr>
            <p:cNvCxnSpPr/>
            <p:nvPr/>
          </p:nvCxnSpPr>
          <p:spPr>
            <a:xfrm>
              <a:off x="9371012" y="3935837"/>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4" name="Shape 1156">
              <a:extLst>
                <a:ext uri="{FF2B5EF4-FFF2-40B4-BE49-F238E27FC236}">
                  <a16:creationId xmlns:a16="http://schemas.microsoft.com/office/drawing/2014/main" id="{05696617-7A7B-E340-87E5-FDC2EF50739B}"/>
                </a:ext>
              </a:extLst>
            </p:cNvPr>
            <p:cNvCxnSpPr/>
            <p:nvPr/>
          </p:nvCxnSpPr>
          <p:spPr>
            <a:xfrm>
              <a:off x="10694886" y="3948632"/>
              <a:ext cx="0" cy="914400"/>
            </a:xfrm>
            <a:prstGeom prst="straightConnector1">
              <a:avLst/>
            </a:prstGeom>
            <a:noFill/>
            <a:ln w="38100" cap="flat" cmpd="sng">
              <a:solidFill>
                <a:srgbClr val="38761D"/>
              </a:solidFill>
              <a:prstDash val="solid"/>
              <a:round/>
              <a:headEnd type="none" w="lg" len="lg"/>
              <a:tailEnd type="triangle" w="lg" len="lg"/>
            </a:ln>
          </p:spPr>
        </p:cxnSp>
      </p:grpSp>
      <p:pic>
        <p:nvPicPr>
          <p:cNvPr id="70" name="Shape 1157" descr="operator.png">
            <a:extLst>
              <a:ext uri="{FF2B5EF4-FFF2-40B4-BE49-F238E27FC236}">
                <a16:creationId xmlns:a16="http://schemas.microsoft.com/office/drawing/2014/main" id="{5B83D393-F7C7-E34B-B251-52E26A115153}"/>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526743" y="1203332"/>
            <a:ext cx="949581" cy="949584"/>
          </a:xfrm>
          <a:prstGeom prst="rect">
            <a:avLst/>
          </a:prstGeom>
          <a:noFill/>
          <a:ln>
            <a:noFill/>
          </a:ln>
        </p:spPr>
      </p:pic>
      <p:pic>
        <p:nvPicPr>
          <p:cNvPr id="71" name="Shape 1158" descr="devops.png">
            <a:extLst>
              <a:ext uri="{FF2B5EF4-FFF2-40B4-BE49-F238E27FC236}">
                <a16:creationId xmlns:a16="http://schemas.microsoft.com/office/drawing/2014/main" id="{0EEAD249-3719-C940-9BD5-D26DAB819C27}"/>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5371" y="1227024"/>
            <a:ext cx="902198" cy="902202"/>
          </a:xfrm>
          <a:prstGeom prst="rect">
            <a:avLst/>
          </a:prstGeom>
          <a:noFill/>
          <a:ln>
            <a:noFill/>
          </a:ln>
        </p:spPr>
      </p:pic>
      <p:cxnSp>
        <p:nvCxnSpPr>
          <p:cNvPr id="72" name="Straight Connector 71">
            <a:extLst>
              <a:ext uri="{FF2B5EF4-FFF2-40B4-BE49-F238E27FC236}">
                <a16:creationId xmlns:a16="http://schemas.microsoft.com/office/drawing/2014/main" id="{F5708BE5-5387-D14B-A414-224E616062DC}"/>
              </a:ext>
            </a:extLst>
          </p:cNvPr>
          <p:cNvCxnSpPr/>
          <p:nvPr/>
        </p:nvCxnSpPr>
        <p:spPr>
          <a:xfrm>
            <a:off x="6217898"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0558468E-8E49-F749-B063-8767E650846C}"/>
              </a:ext>
            </a:extLst>
          </p:cNvPr>
          <p:cNvCxnSpPr/>
          <p:nvPr/>
        </p:nvCxnSpPr>
        <p:spPr>
          <a:xfrm>
            <a:off x="7524637"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10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PT-LIGHT-Corporate-Template-2018" id="{8120C505-D967-CB49-BB8E-3A9C9C33A969}" vid="{E3E97A92-7476-B641-8D94-BA710BEB40DB}"/>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PPT-LIGHT-Corporate-Template-2018</Template>
  <TotalTime>0</TotalTime>
  <Words>5474</Words>
  <Application>Microsoft Macintosh PowerPoint</Application>
  <PresentationFormat>Custom</PresentationFormat>
  <Paragraphs>1157</Paragraphs>
  <Slides>95</Slides>
  <Notes>20</Notes>
  <HiddenSlides>16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95</vt:i4>
      </vt:variant>
    </vt:vector>
  </HeadingPairs>
  <TitlesOfParts>
    <vt:vector size="107" baseType="lpstr">
      <vt:lpstr>Arial</vt:lpstr>
      <vt:lpstr>Calibri</vt:lpstr>
      <vt:lpstr>Camphor Std</vt:lpstr>
      <vt:lpstr>Courier</vt:lpstr>
      <vt:lpstr>Courier New</vt:lpstr>
      <vt:lpstr>Metropolis</vt:lpstr>
      <vt:lpstr>Metropolis Light</vt:lpstr>
      <vt:lpstr>Open Sans</vt:lpstr>
      <vt:lpstr>Ubuntu</vt:lpstr>
      <vt:lpstr>Verdana</vt:lpstr>
      <vt:lpstr>Wingdings</vt:lpstr>
      <vt:lpstr>VMware_white_16x9</vt:lpstr>
      <vt:lpstr>VMware Container Workshop </vt:lpstr>
      <vt:lpstr>PowerPoint Presentation</vt:lpstr>
      <vt:lpstr>Goals for this workshop</vt:lpstr>
      <vt:lpstr>Expectations</vt:lpstr>
      <vt:lpstr>Primary Training Materials</vt:lpstr>
      <vt:lpstr>Hands-On Materials</vt:lpstr>
      <vt:lpstr>Hands-On With vSphere Integrated Containers</vt:lpstr>
      <vt:lpstr>Install Pre-reqs</vt:lpstr>
      <vt:lpstr>Get a Docker Endpoint</vt:lpstr>
      <vt:lpstr>Install Docker Locally</vt:lpstr>
      <vt:lpstr>Verify it is working</vt:lpstr>
      <vt:lpstr>Get a Docker Endpoint for Deployment</vt:lpstr>
      <vt:lpstr>Check the VCH Docker Endpoint</vt:lpstr>
      <vt:lpstr>Certificates</vt:lpstr>
      <vt:lpstr>Docker Introduction</vt:lpstr>
      <vt:lpstr>Head to http://container.training/intro-fullday.yml.html</vt:lpstr>
      <vt:lpstr>Why Use Docker?</vt:lpstr>
      <vt:lpstr>Why Use Docker?</vt:lpstr>
      <vt:lpstr>Why Use Docker?</vt:lpstr>
      <vt:lpstr>After Docker</vt:lpstr>
      <vt:lpstr>Containers Aren’t New</vt:lpstr>
      <vt:lpstr>Layered View</vt:lpstr>
      <vt:lpstr>Docker Objects</vt:lpstr>
      <vt:lpstr>What is an Image?</vt:lpstr>
      <vt:lpstr>What is a Container?</vt:lpstr>
      <vt:lpstr>What is a Dockerfile?</vt:lpstr>
      <vt:lpstr>What is a Registry?</vt:lpstr>
      <vt:lpstr>Docker Components</vt:lpstr>
      <vt:lpstr>Initial Hands-On with Docker</vt:lpstr>
      <vt:lpstr>Running Basic Containers</vt:lpstr>
      <vt:lpstr>Running single command and get output</vt:lpstr>
      <vt:lpstr>Run an OS as a container</vt:lpstr>
      <vt:lpstr>Ephemeral nature of containers</vt:lpstr>
      <vt:lpstr>Container Host and Registry</vt:lpstr>
      <vt:lpstr>Running Basic Containers</vt:lpstr>
      <vt:lpstr>Container Registry</vt:lpstr>
      <vt:lpstr>Container Registry</vt:lpstr>
      <vt:lpstr>Docker Build</vt:lpstr>
      <vt:lpstr>Hands-On</vt:lpstr>
      <vt:lpstr>Docker Tag</vt:lpstr>
      <vt:lpstr>Docker Push</vt:lpstr>
      <vt:lpstr>Check Image in Repository</vt:lpstr>
      <vt:lpstr>Hands-on Build and Push</vt:lpstr>
      <vt:lpstr>Working with images</vt:lpstr>
      <vt:lpstr>Operating Containers</vt:lpstr>
      <vt:lpstr>Running Basic Containers</vt:lpstr>
      <vt:lpstr>Running Basic Containers Hands-On</vt:lpstr>
      <vt:lpstr>What is container orchestration</vt:lpstr>
      <vt:lpstr>Deploying (Scheduling) Container ‘Apps’ (Multi-Container Based)</vt:lpstr>
      <vt:lpstr>Hands-on with Swarm</vt:lpstr>
      <vt:lpstr>Hands-on with Kubernetes</vt:lpstr>
      <vt:lpstr>Kubernetes vs Swarm: General</vt:lpstr>
      <vt:lpstr>Kubernetes vs Swarm: Storage</vt:lpstr>
      <vt:lpstr>Kubernetes vs Swarm: Services</vt:lpstr>
      <vt:lpstr>Kubernetes vs Swarm: Networking</vt:lpstr>
      <vt:lpstr>Storage</vt:lpstr>
      <vt:lpstr>Image layers</vt:lpstr>
      <vt:lpstr>Persistent Storage</vt:lpstr>
      <vt:lpstr>Volumes</vt:lpstr>
      <vt:lpstr>Image layers</vt:lpstr>
      <vt:lpstr>Images</vt:lpstr>
      <vt:lpstr>PowerPoint Presentation</vt:lpstr>
      <vt:lpstr>PowerPoint Presentation</vt:lpstr>
      <vt:lpstr>Scale Out Needs Storage Orchestration</vt:lpstr>
      <vt:lpstr>How Does Kubernetes Do It?</vt:lpstr>
      <vt:lpstr>Kubernetes Solves Persistence with Persistent Volumes</vt:lpstr>
      <vt:lpstr>PowerPoint Presentation</vt:lpstr>
      <vt:lpstr>PowerPoint Presentation</vt:lpstr>
      <vt:lpstr>Docker Default Networking</vt:lpstr>
      <vt:lpstr>Network Interfaces Inside &amp; Out</vt:lpstr>
      <vt:lpstr>Port Expose and Port Publish</vt:lpstr>
      <vt:lpstr>Adding Docker Networks</vt:lpstr>
      <vt:lpstr>Multiple Hosts</vt:lpstr>
      <vt:lpstr>Default Docker Network Model Doesn’t Scale</vt:lpstr>
      <vt:lpstr>Container Orchestration Platform Needed!</vt:lpstr>
      <vt:lpstr>Docker Native Overlay</vt:lpstr>
      <vt:lpstr>So How Does Kubernetes Do It?</vt:lpstr>
      <vt:lpstr>Kubernetes Imposes Network Requirements</vt:lpstr>
      <vt:lpstr>Kubernetes Default Networking</vt:lpstr>
      <vt:lpstr>Kubernetes Default Networking</vt:lpstr>
      <vt:lpstr>Kubernetes Network Add-ons</vt:lpstr>
      <vt:lpstr>Scanning Images for Vulnerabilities</vt:lpstr>
      <vt:lpstr>Developer Workflow</vt:lpstr>
      <vt:lpstr>Continuous Deployment</vt:lpstr>
      <vt:lpstr>Continuous Integration and Continuous Deployment</vt:lpstr>
      <vt:lpstr>Phases of Container Adoption</vt:lpstr>
      <vt:lpstr>Repackaging Existing Applications</vt:lpstr>
      <vt:lpstr>Replatforming</vt:lpstr>
      <vt:lpstr>Application Refactoring</vt:lpstr>
      <vt:lpstr>Cloud-Native Applications First</vt:lpstr>
      <vt:lpstr>How Does Linux Boot</vt:lpstr>
      <vt:lpstr>How Does a VM Boot?</vt:lpstr>
      <vt:lpstr>How Does a Container Boot?</vt:lpstr>
      <vt:lpstr>Deploying or Scheduling Container Apps</vt:lpstr>
      <vt:lpstr>What is Important to Devs and Ops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 Scanlan</dc:creator>
  <cp:lastModifiedBy/>
  <cp:revision>1</cp:revision>
  <dcterms:created xsi:type="dcterms:W3CDTF">2018-02-12T16:41:32Z</dcterms:created>
  <dcterms:modified xsi:type="dcterms:W3CDTF">2018-03-02T21:11:40Z</dcterms:modified>
</cp:coreProperties>
</file>